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handoutMasterIdLst>
    <p:handoutMasterId r:id="rId37"/>
  </p:handoutMasterIdLst>
  <p:sldIdLst>
    <p:sldId id="256" r:id="rId2"/>
    <p:sldId id="257" r:id="rId3"/>
    <p:sldId id="258" r:id="rId4"/>
    <p:sldId id="274" r:id="rId5"/>
    <p:sldId id="289" r:id="rId6"/>
    <p:sldId id="262" r:id="rId7"/>
    <p:sldId id="263" r:id="rId8"/>
    <p:sldId id="264" r:id="rId9"/>
    <p:sldId id="260" r:id="rId10"/>
    <p:sldId id="290" r:id="rId11"/>
    <p:sldId id="291" r:id="rId12"/>
    <p:sldId id="292" r:id="rId13"/>
    <p:sldId id="276" r:id="rId14"/>
    <p:sldId id="293" r:id="rId15"/>
    <p:sldId id="279" r:id="rId16"/>
    <p:sldId id="280" r:id="rId17"/>
    <p:sldId id="287" r:id="rId18"/>
    <p:sldId id="277" r:id="rId19"/>
    <p:sldId id="294" r:id="rId20"/>
    <p:sldId id="281" r:id="rId21"/>
    <p:sldId id="282" r:id="rId22"/>
    <p:sldId id="283" r:id="rId23"/>
    <p:sldId id="284" r:id="rId24"/>
    <p:sldId id="285" r:id="rId25"/>
    <p:sldId id="286" r:id="rId26"/>
    <p:sldId id="278" r:id="rId27"/>
    <p:sldId id="295" r:id="rId28"/>
    <p:sldId id="296" r:id="rId29"/>
    <p:sldId id="297" r:id="rId30"/>
    <p:sldId id="298" r:id="rId31"/>
    <p:sldId id="299" r:id="rId32"/>
    <p:sldId id="300" r:id="rId33"/>
    <p:sldId id="288" r:id="rId34"/>
    <p:sldId id="272" r:id="rId35"/>
  </p:sldIdLst>
  <p:sldSz cx="9144000" cy="6858000" type="screen4x3"/>
  <p:notesSz cx="6858000" cy="97107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004" cy="485010"/>
          </a:xfrm>
          <a:prstGeom prst="rect">
            <a:avLst/>
          </a:prstGeom>
        </p:spPr>
        <p:txBody>
          <a:bodyPr vert="horz" lIns="87398" tIns="43699" rIns="87398" bIns="43699" rtlCol="0"/>
          <a:lstStyle>
            <a:lvl1pPr algn="l">
              <a:defRPr sz="1100"/>
            </a:lvl1pPr>
          </a:lstStyle>
          <a:p>
            <a:endParaRPr lang="en-GB"/>
          </a:p>
        </p:txBody>
      </p:sp>
      <p:sp>
        <p:nvSpPr>
          <p:cNvPr id="3" name="Date Placeholder 2"/>
          <p:cNvSpPr>
            <a:spLocks noGrp="1"/>
          </p:cNvSpPr>
          <p:nvPr>
            <p:ph type="dt" sz="quarter" idx="1"/>
          </p:nvPr>
        </p:nvSpPr>
        <p:spPr>
          <a:xfrm>
            <a:off x="3884463" y="0"/>
            <a:ext cx="2972004" cy="485010"/>
          </a:xfrm>
          <a:prstGeom prst="rect">
            <a:avLst/>
          </a:prstGeom>
        </p:spPr>
        <p:txBody>
          <a:bodyPr vert="horz" lIns="87398" tIns="43699" rIns="87398" bIns="43699" rtlCol="0"/>
          <a:lstStyle>
            <a:lvl1pPr algn="r">
              <a:defRPr sz="1100"/>
            </a:lvl1pPr>
          </a:lstStyle>
          <a:p>
            <a:fld id="{44D39EF7-7D94-4D68-A142-45A26C4AFD21}" type="datetimeFigureOut">
              <a:rPr lang="en-GB" smtClean="0"/>
              <a:pPr/>
              <a:t>29/03/2017</a:t>
            </a:fld>
            <a:endParaRPr lang="en-GB"/>
          </a:p>
        </p:txBody>
      </p:sp>
      <p:sp>
        <p:nvSpPr>
          <p:cNvPr id="4" name="Footer Placeholder 3"/>
          <p:cNvSpPr>
            <a:spLocks noGrp="1"/>
          </p:cNvSpPr>
          <p:nvPr>
            <p:ph type="ftr" sz="quarter" idx="2"/>
          </p:nvPr>
        </p:nvSpPr>
        <p:spPr>
          <a:xfrm>
            <a:off x="1" y="9224222"/>
            <a:ext cx="2972004" cy="485010"/>
          </a:xfrm>
          <a:prstGeom prst="rect">
            <a:avLst/>
          </a:prstGeom>
        </p:spPr>
        <p:txBody>
          <a:bodyPr vert="horz" lIns="87398" tIns="43699" rIns="87398" bIns="43699" rtlCol="0" anchor="b"/>
          <a:lstStyle>
            <a:lvl1pPr algn="l">
              <a:defRPr sz="1100"/>
            </a:lvl1pPr>
          </a:lstStyle>
          <a:p>
            <a:endParaRPr lang="en-GB"/>
          </a:p>
        </p:txBody>
      </p:sp>
      <p:sp>
        <p:nvSpPr>
          <p:cNvPr id="5" name="Slide Number Placeholder 4"/>
          <p:cNvSpPr>
            <a:spLocks noGrp="1"/>
          </p:cNvSpPr>
          <p:nvPr>
            <p:ph type="sldNum" sz="quarter" idx="3"/>
          </p:nvPr>
        </p:nvSpPr>
        <p:spPr>
          <a:xfrm>
            <a:off x="3884463" y="9224222"/>
            <a:ext cx="2972004" cy="485010"/>
          </a:xfrm>
          <a:prstGeom prst="rect">
            <a:avLst/>
          </a:prstGeom>
        </p:spPr>
        <p:txBody>
          <a:bodyPr vert="horz" lIns="87398" tIns="43699" rIns="87398" bIns="43699" rtlCol="0" anchor="b"/>
          <a:lstStyle>
            <a:lvl1pPr algn="r">
              <a:defRPr sz="1100"/>
            </a:lvl1pPr>
          </a:lstStyle>
          <a:p>
            <a:fld id="{0AE99148-8212-451C-867E-3491DF05A924}"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004" cy="485010"/>
          </a:xfrm>
          <a:prstGeom prst="rect">
            <a:avLst/>
          </a:prstGeom>
        </p:spPr>
        <p:txBody>
          <a:bodyPr vert="horz" lIns="87398" tIns="43699" rIns="87398" bIns="43699" rtlCol="0"/>
          <a:lstStyle>
            <a:lvl1pPr algn="l">
              <a:defRPr sz="1100"/>
            </a:lvl1pPr>
          </a:lstStyle>
          <a:p>
            <a:endParaRPr lang="en-GB"/>
          </a:p>
        </p:txBody>
      </p:sp>
      <p:sp>
        <p:nvSpPr>
          <p:cNvPr id="3" name="Date Placeholder 2"/>
          <p:cNvSpPr>
            <a:spLocks noGrp="1"/>
          </p:cNvSpPr>
          <p:nvPr>
            <p:ph type="dt" idx="1"/>
          </p:nvPr>
        </p:nvSpPr>
        <p:spPr>
          <a:xfrm>
            <a:off x="3884463" y="0"/>
            <a:ext cx="2972004" cy="485010"/>
          </a:xfrm>
          <a:prstGeom prst="rect">
            <a:avLst/>
          </a:prstGeom>
        </p:spPr>
        <p:txBody>
          <a:bodyPr vert="horz" lIns="87398" tIns="43699" rIns="87398" bIns="43699" rtlCol="0"/>
          <a:lstStyle>
            <a:lvl1pPr algn="r">
              <a:defRPr sz="1100"/>
            </a:lvl1pPr>
          </a:lstStyle>
          <a:p>
            <a:fld id="{07C26F4B-17E4-49AA-A431-87603017B4D9}" type="datetimeFigureOut">
              <a:rPr lang="en-GB" smtClean="0"/>
              <a:pPr/>
              <a:t>29/03/2017</a:t>
            </a:fld>
            <a:endParaRPr lang="en-GB"/>
          </a:p>
        </p:txBody>
      </p:sp>
      <p:sp>
        <p:nvSpPr>
          <p:cNvPr id="4" name="Slide Image Placeholder 3"/>
          <p:cNvSpPr>
            <a:spLocks noGrp="1" noRot="1" noChangeAspect="1"/>
          </p:cNvSpPr>
          <p:nvPr>
            <p:ph type="sldImg" idx="2"/>
          </p:nvPr>
        </p:nvSpPr>
        <p:spPr>
          <a:xfrm>
            <a:off x="1001713" y="728663"/>
            <a:ext cx="4854575" cy="3641725"/>
          </a:xfrm>
          <a:prstGeom prst="rect">
            <a:avLst/>
          </a:prstGeom>
          <a:noFill/>
          <a:ln w="12700">
            <a:solidFill>
              <a:prstClr val="black"/>
            </a:solidFill>
          </a:ln>
        </p:spPr>
        <p:txBody>
          <a:bodyPr vert="horz" lIns="87398" tIns="43699" rIns="87398" bIns="43699" rtlCol="0" anchor="ctr"/>
          <a:lstStyle/>
          <a:p>
            <a:endParaRPr lang="en-GB"/>
          </a:p>
        </p:txBody>
      </p:sp>
      <p:sp>
        <p:nvSpPr>
          <p:cNvPr id="5" name="Notes Placeholder 4"/>
          <p:cNvSpPr>
            <a:spLocks noGrp="1"/>
          </p:cNvSpPr>
          <p:nvPr>
            <p:ph type="body" sz="quarter" idx="3"/>
          </p:nvPr>
        </p:nvSpPr>
        <p:spPr>
          <a:xfrm>
            <a:off x="685494" y="4612111"/>
            <a:ext cx="5487013" cy="4369606"/>
          </a:xfrm>
          <a:prstGeom prst="rect">
            <a:avLst/>
          </a:prstGeom>
        </p:spPr>
        <p:txBody>
          <a:bodyPr vert="horz" lIns="87398" tIns="43699" rIns="87398" bIns="4369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224222"/>
            <a:ext cx="2972004" cy="485010"/>
          </a:xfrm>
          <a:prstGeom prst="rect">
            <a:avLst/>
          </a:prstGeom>
        </p:spPr>
        <p:txBody>
          <a:bodyPr vert="horz" lIns="87398" tIns="43699" rIns="87398" bIns="43699" rtlCol="0" anchor="b"/>
          <a:lstStyle>
            <a:lvl1pPr algn="l">
              <a:defRPr sz="1100"/>
            </a:lvl1pPr>
          </a:lstStyle>
          <a:p>
            <a:endParaRPr lang="en-GB"/>
          </a:p>
        </p:txBody>
      </p:sp>
      <p:sp>
        <p:nvSpPr>
          <p:cNvPr id="7" name="Slide Number Placeholder 6"/>
          <p:cNvSpPr>
            <a:spLocks noGrp="1"/>
          </p:cNvSpPr>
          <p:nvPr>
            <p:ph type="sldNum" sz="quarter" idx="5"/>
          </p:nvPr>
        </p:nvSpPr>
        <p:spPr>
          <a:xfrm>
            <a:off x="3884463" y="9224222"/>
            <a:ext cx="2972004" cy="485010"/>
          </a:xfrm>
          <a:prstGeom prst="rect">
            <a:avLst/>
          </a:prstGeom>
        </p:spPr>
        <p:txBody>
          <a:bodyPr vert="horz" lIns="87398" tIns="43699" rIns="87398" bIns="43699" rtlCol="0" anchor="b"/>
          <a:lstStyle>
            <a:lvl1pPr algn="r">
              <a:defRPr sz="1100"/>
            </a:lvl1pPr>
          </a:lstStyle>
          <a:p>
            <a:fld id="{BED733AB-9BDB-48D1-AB5A-146BAF5F1BE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3DFC904-8BFC-4C17-A41A-D3B28F9B45A1}" type="datetime1">
              <a:rPr lang="en-US" smtClean="0"/>
              <a:pPr/>
              <a:t>3/29/2017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Total - Optara Refinery Upgrade</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6F727A7-2461-45EE-B139-492FC87A4B4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778013-BB0F-41D5-A7A2-F100CB7716B5}" type="datetime1">
              <a:rPr lang="en-US" smtClean="0"/>
              <a:pPr/>
              <a:t>3/29/2017</a:t>
            </a:fld>
            <a:endParaRPr lang="en-US"/>
          </a:p>
        </p:txBody>
      </p:sp>
      <p:sp>
        <p:nvSpPr>
          <p:cNvPr id="5" name="Footer Placeholder 4"/>
          <p:cNvSpPr>
            <a:spLocks noGrp="1"/>
          </p:cNvSpPr>
          <p:nvPr>
            <p:ph type="ftr" sz="quarter" idx="11"/>
          </p:nvPr>
        </p:nvSpPr>
        <p:spPr/>
        <p:txBody>
          <a:bodyPr/>
          <a:lstStyle>
            <a:extLst/>
          </a:lstStyle>
          <a:p>
            <a:r>
              <a:rPr lang="en-US" smtClean="0"/>
              <a:t>Total - Optara Refinery Upgrade</a:t>
            </a:r>
            <a:endParaRPr lang="en-US"/>
          </a:p>
        </p:txBody>
      </p:sp>
      <p:sp>
        <p:nvSpPr>
          <p:cNvPr id="6" name="Slide Number Placeholder 5"/>
          <p:cNvSpPr>
            <a:spLocks noGrp="1"/>
          </p:cNvSpPr>
          <p:nvPr>
            <p:ph type="sldNum" sz="quarter" idx="12"/>
          </p:nvPr>
        </p:nvSpPr>
        <p:spPr/>
        <p:txBody>
          <a:bodyPr/>
          <a:lstStyle>
            <a:extLst/>
          </a:lstStyle>
          <a:p>
            <a:fld id="{26F727A7-2461-45EE-B139-492FC87A4B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55E52F-C352-4184-8FBA-1204BABEE9D1}" type="datetime1">
              <a:rPr lang="en-US" smtClean="0"/>
              <a:pPr/>
              <a:t>3/29/2017</a:t>
            </a:fld>
            <a:endParaRPr lang="en-US"/>
          </a:p>
        </p:txBody>
      </p:sp>
      <p:sp>
        <p:nvSpPr>
          <p:cNvPr id="5" name="Footer Placeholder 4"/>
          <p:cNvSpPr>
            <a:spLocks noGrp="1"/>
          </p:cNvSpPr>
          <p:nvPr>
            <p:ph type="ftr" sz="quarter" idx="11"/>
          </p:nvPr>
        </p:nvSpPr>
        <p:spPr/>
        <p:txBody>
          <a:bodyPr/>
          <a:lstStyle>
            <a:extLst/>
          </a:lstStyle>
          <a:p>
            <a:r>
              <a:rPr lang="en-US" smtClean="0"/>
              <a:t>Total - Optara Refinery Upgrade</a:t>
            </a:r>
            <a:endParaRPr lang="en-US"/>
          </a:p>
        </p:txBody>
      </p:sp>
      <p:sp>
        <p:nvSpPr>
          <p:cNvPr id="6" name="Slide Number Placeholder 5"/>
          <p:cNvSpPr>
            <a:spLocks noGrp="1"/>
          </p:cNvSpPr>
          <p:nvPr>
            <p:ph type="sldNum" sz="quarter" idx="12"/>
          </p:nvPr>
        </p:nvSpPr>
        <p:spPr/>
        <p:txBody>
          <a:bodyPr/>
          <a:lstStyle>
            <a:extLst/>
          </a:lstStyle>
          <a:p>
            <a:fld id="{26F727A7-2461-45EE-B139-492FC87A4B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3C02A0-8C22-4037-BF3E-641ACDC0616F}" type="datetime1">
              <a:rPr lang="en-US" smtClean="0"/>
              <a:pPr/>
              <a:t>3/29/2017</a:t>
            </a:fld>
            <a:endParaRPr lang="en-US"/>
          </a:p>
        </p:txBody>
      </p:sp>
      <p:sp>
        <p:nvSpPr>
          <p:cNvPr id="5" name="Footer Placeholder 4"/>
          <p:cNvSpPr>
            <a:spLocks noGrp="1"/>
          </p:cNvSpPr>
          <p:nvPr>
            <p:ph type="ftr" sz="quarter" idx="11"/>
          </p:nvPr>
        </p:nvSpPr>
        <p:spPr/>
        <p:txBody>
          <a:bodyPr/>
          <a:lstStyle>
            <a:extLst/>
          </a:lstStyle>
          <a:p>
            <a:r>
              <a:rPr lang="en-US" smtClean="0"/>
              <a:t>Total - Optara Refinery Upgrade</a:t>
            </a:r>
            <a:endParaRPr lang="en-US"/>
          </a:p>
        </p:txBody>
      </p:sp>
      <p:sp>
        <p:nvSpPr>
          <p:cNvPr id="6" name="Slide Number Placeholder 5"/>
          <p:cNvSpPr>
            <a:spLocks noGrp="1"/>
          </p:cNvSpPr>
          <p:nvPr>
            <p:ph type="sldNum" sz="quarter" idx="12"/>
          </p:nvPr>
        </p:nvSpPr>
        <p:spPr/>
        <p:txBody>
          <a:bodyPr/>
          <a:lstStyle>
            <a:extLst/>
          </a:lstStyle>
          <a:p>
            <a:fld id="{26F727A7-2461-45EE-B139-492FC87A4B4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A8E331B-FEE8-4F7A-972D-973DAEC5AB4C}" type="datetime1">
              <a:rPr lang="en-US" smtClean="0"/>
              <a:pPr/>
              <a:t>3/29/2017</a:t>
            </a:fld>
            <a:endParaRPr lang="en-US"/>
          </a:p>
        </p:txBody>
      </p:sp>
      <p:sp>
        <p:nvSpPr>
          <p:cNvPr id="5" name="Footer Placeholder 4"/>
          <p:cNvSpPr>
            <a:spLocks noGrp="1"/>
          </p:cNvSpPr>
          <p:nvPr>
            <p:ph type="ftr" sz="quarter" idx="11"/>
          </p:nvPr>
        </p:nvSpPr>
        <p:spPr/>
        <p:txBody>
          <a:bodyPr/>
          <a:lstStyle>
            <a:extLst/>
          </a:lstStyle>
          <a:p>
            <a:r>
              <a:rPr lang="en-US" smtClean="0"/>
              <a:t>Total - Optara Refinery Upgrade</a:t>
            </a:r>
            <a:endParaRPr lang="en-US"/>
          </a:p>
        </p:txBody>
      </p:sp>
      <p:sp>
        <p:nvSpPr>
          <p:cNvPr id="6" name="Slide Number Placeholder 5"/>
          <p:cNvSpPr>
            <a:spLocks noGrp="1"/>
          </p:cNvSpPr>
          <p:nvPr>
            <p:ph type="sldNum" sz="quarter" idx="12"/>
          </p:nvPr>
        </p:nvSpPr>
        <p:spPr/>
        <p:txBody>
          <a:bodyPr/>
          <a:lstStyle>
            <a:extLst/>
          </a:lstStyle>
          <a:p>
            <a:fld id="{26F727A7-2461-45EE-B139-492FC87A4B4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988B6A-8BB9-4F32-B507-F6E1DEEC72D2}" type="datetime1">
              <a:rPr lang="en-US" smtClean="0"/>
              <a:pPr/>
              <a:t>3/29/2017</a:t>
            </a:fld>
            <a:endParaRPr lang="en-US"/>
          </a:p>
        </p:txBody>
      </p:sp>
      <p:sp>
        <p:nvSpPr>
          <p:cNvPr id="6" name="Footer Placeholder 5"/>
          <p:cNvSpPr>
            <a:spLocks noGrp="1"/>
          </p:cNvSpPr>
          <p:nvPr>
            <p:ph type="ftr" sz="quarter" idx="11"/>
          </p:nvPr>
        </p:nvSpPr>
        <p:spPr/>
        <p:txBody>
          <a:bodyPr/>
          <a:lstStyle>
            <a:extLst/>
          </a:lstStyle>
          <a:p>
            <a:r>
              <a:rPr lang="en-US" smtClean="0"/>
              <a:t>Total - Optara Refinery Upgrade</a:t>
            </a:r>
            <a:endParaRPr lang="en-US"/>
          </a:p>
        </p:txBody>
      </p:sp>
      <p:sp>
        <p:nvSpPr>
          <p:cNvPr id="7" name="Slide Number Placeholder 6"/>
          <p:cNvSpPr>
            <a:spLocks noGrp="1"/>
          </p:cNvSpPr>
          <p:nvPr>
            <p:ph type="sldNum" sz="quarter" idx="12"/>
          </p:nvPr>
        </p:nvSpPr>
        <p:spPr/>
        <p:txBody>
          <a:bodyPr/>
          <a:lstStyle>
            <a:extLst/>
          </a:lstStyle>
          <a:p>
            <a:fld id="{26F727A7-2461-45EE-B139-492FC87A4B4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3E1E0A2-C45F-4F6E-B98D-0BC07B3C52D3}" type="datetime1">
              <a:rPr lang="en-US" smtClean="0"/>
              <a:pPr/>
              <a:t>3/29/2017</a:t>
            </a:fld>
            <a:endParaRPr lang="en-US"/>
          </a:p>
        </p:txBody>
      </p:sp>
      <p:sp>
        <p:nvSpPr>
          <p:cNvPr id="8" name="Footer Placeholder 7"/>
          <p:cNvSpPr>
            <a:spLocks noGrp="1"/>
          </p:cNvSpPr>
          <p:nvPr>
            <p:ph type="ftr" sz="quarter" idx="11"/>
          </p:nvPr>
        </p:nvSpPr>
        <p:spPr/>
        <p:txBody>
          <a:bodyPr/>
          <a:lstStyle>
            <a:extLst/>
          </a:lstStyle>
          <a:p>
            <a:r>
              <a:rPr lang="en-US" smtClean="0"/>
              <a:t>Total - Optara Refinery Upgrade</a:t>
            </a:r>
            <a:endParaRPr lang="en-US"/>
          </a:p>
        </p:txBody>
      </p:sp>
      <p:sp>
        <p:nvSpPr>
          <p:cNvPr id="9" name="Slide Number Placeholder 8"/>
          <p:cNvSpPr>
            <a:spLocks noGrp="1"/>
          </p:cNvSpPr>
          <p:nvPr>
            <p:ph type="sldNum" sz="quarter" idx="12"/>
          </p:nvPr>
        </p:nvSpPr>
        <p:spPr/>
        <p:txBody>
          <a:bodyPr/>
          <a:lstStyle>
            <a:extLst/>
          </a:lstStyle>
          <a:p>
            <a:fld id="{26F727A7-2461-45EE-B139-492FC87A4B4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DDD09D2-E09E-4AE8-9D45-57FFF37EBB65}" type="datetime1">
              <a:rPr lang="en-US" smtClean="0"/>
              <a:pPr/>
              <a:t>3/29/2017</a:t>
            </a:fld>
            <a:endParaRPr lang="en-US"/>
          </a:p>
        </p:txBody>
      </p:sp>
      <p:sp>
        <p:nvSpPr>
          <p:cNvPr id="4" name="Footer Placeholder 3"/>
          <p:cNvSpPr>
            <a:spLocks noGrp="1"/>
          </p:cNvSpPr>
          <p:nvPr>
            <p:ph type="ftr" sz="quarter" idx="11"/>
          </p:nvPr>
        </p:nvSpPr>
        <p:spPr/>
        <p:txBody>
          <a:bodyPr/>
          <a:lstStyle>
            <a:extLst/>
          </a:lstStyle>
          <a:p>
            <a:r>
              <a:rPr lang="en-US" smtClean="0"/>
              <a:t>Total - Optara Refinery Upgrade</a:t>
            </a:r>
            <a:endParaRPr lang="en-US"/>
          </a:p>
        </p:txBody>
      </p:sp>
      <p:sp>
        <p:nvSpPr>
          <p:cNvPr id="5" name="Slide Number Placeholder 4"/>
          <p:cNvSpPr>
            <a:spLocks noGrp="1"/>
          </p:cNvSpPr>
          <p:nvPr>
            <p:ph type="sldNum" sz="quarter" idx="12"/>
          </p:nvPr>
        </p:nvSpPr>
        <p:spPr/>
        <p:txBody>
          <a:bodyPr/>
          <a:lstStyle>
            <a:extLst/>
          </a:lstStyle>
          <a:p>
            <a:fld id="{26F727A7-2461-45EE-B139-492FC87A4B4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99ABEAC-7CBF-46BB-8060-DCF4F1AE995B}" type="datetime1">
              <a:rPr lang="en-US" smtClean="0"/>
              <a:pPr/>
              <a:t>3/29/2017</a:t>
            </a:fld>
            <a:endParaRPr lang="en-US"/>
          </a:p>
        </p:txBody>
      </p:sp>
      <p:sp>
        <p:nvSpPr>
          <p:cNvPr id="3" name="Footer Placeholder 2"/>
          <p:cNvSpPr>
            <a:spLocks noGrp="1"/>
          </p:cNvSpPr>
          <p:nvPr>
            <p:ph type="ftr" sz="quarter" idx="11"/>
          </p:nvPr>
        </p:nvSpPr>
        <p:spPr/>
        <p:txBody>
          <a:bodyPr/>
          <a:lstStyle>
            <a:extLst/>
          </a:lstStyle>
          <a:p>
            <a:r>
              <a:rPr lang="en-US" smtClean="0"/>
              <a:t>Total - Optara Refinery Upgrade</a:t>
            </a:r>
            <a:endParaRPr lang="en-US"/>
          </a:p>
        </p:txBody>
      </p:sp>
      <p:sp>
        <p:nvSpPr>
          <p:cNvPr id="4" name="Slide Number Placeholder 3"/>
          <p:cNvSpPr>
            <a:spLocks noGrp="1"/>
          </p:cNvSpPr>
          <p:nvPr>
            <p:ph type="sldNum" sz="quarter" idx="12"/>
          </p:nvPr>
        </p:nvSpPr>
        <p:spPr/>
        <p:txBody>
          <a:bodyPr/>
          <a:lstStyle>
            <a:extLst/>
          </a:lstStyle>
          <a:p>
            <a:fld id="{26F727A7-2461-45EE-B139-492FC87A4B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C418DF1-B9A2-487E-9EE5-68920490F6F0}" type="datetime1">
              <a:rPr lang="en-US" smtClean="0"/>
              <a:pPr/>
              <a:t>3/29/2017</a:t>
            </a:fld>
            <a:endParaRPr lang="en-US"/>
          </a:p>
        </p:txBody>
      </p:sp>
      <p:sp>
        <p:nvSpPr>
          <p:cNvPr id="6" name="Footer Placeholder 5"/>
          <p:cNvSpPr>
            <a:spLocks noGrp="1"/>
          </p:cNvSpPr>
          <p:nvPr>
            <p:ph type="ftr" sz="quarter" idx="11"/>
          </p:nvPr>
        </p:nvSpPr>
        <p:spPr/>
        <p:txBody>
          <a:bodyPr/>
          <a:lstStyle>
            <a:extLst/>
          </a:lstStyle>
          <a:p>
            <a:r>
              <a:rPr lang="en-US" smtClean="0"/>
              <a:t>Total - Optara Refinery Upgrade</a:t>
            </a:r>
            <a:endParaRPr lang="en-US"/>
          </a:p>
        </p:txBody>
      </p:sp>
      <p:sp>
        <p:nvSpPr>
          <p:cNvPr id="7" name="Slide Number Placeholder 6"/>
          <p:cNvSpPr>
            <a:spLocks noGrp="1"/>
          </p:cNvSpPr>
          <p:nvPr>
            <p:ph type="sldNum" sz="quarter" idx="12"/>
          </p:nvPr>
        </p:nvSpPr>
        <p:spPr/>
        <p:txBody>
          <a:bodyPr/>
          <a:lstStyle>
            <a:extLst/>
          </a:lstStyle>
          <a:p>
            <a:fld id="{26F727A7-2461-45EE-B139-492FC87A4B4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a:p>
        </p:txBody>
      </p:sp>
      <p:sp>
        <p:nvSpPr>
          <p:cNvPr id="5" name="Date Placeholder 4"/>
          <p:cNvSpPr>
            <a:spLocks noGrp="1"/>
          </p:cNvSpPr>
          <p:nvPr>
            <p:ph type="dt" sz="half" idx="10"/>
          </p:nvPr>
        </p:nvSpPr>
        <p:spPr/>
        <p:txBody>
          <a:bodyPr/>
          <a:lstStyle>
            <a:lvl1pPr>
              <a:defRPr>
                <a:solidFill>
                  <a:schemeClr val="tx1"/>
                </a:solidFill>
              </a:defRPr>
            </a:lvl1pPr>
            <a:extLst/>
          </a:lstStyle>
          <a:p>
            <a:fld id="{266EF56C-ADF7-48FC-A6A7-B57D62C0B69E}" type="datetime1">
              <a:rPr lang="en-US" smtClean="0"/>
              <a:pPr/>
              <a:t>3/29/2017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Total - Optara Refinery Upgrade</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6F727A7-2461-45EE-B139-492FC87A4B4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16E5B64-BAE2-4845-AD64-D3740D060A6D}" type="datetime1">
              <a:rPr lang="en-US" smtClean="0"/>
              <a:pPr/>
              <a:t>3/29/2017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Total - Optara Refinery Upgrade</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6F727A7-2461-45EE-B139-492FC87A4B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ipr-enquiries@order-efficiency.com" TargetMode="External"/><Relationship Id="rId2" Type="http://schemas.openxmlformats.org/officeDocument/2006/relationships/hyperlink" Target="mailto:david.winter@order-efficiency.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924800" cy="1828800"/>
          </a:xfrm>
        </p:spPr>
        <p:txBody>
          <a:bodyPr>
            <a:normAutofit/>
          </a:bodyPr>
          <a:lstStyle/>
          <a:p>
            <a:r>
              <a:rPr lang="en-US" sz="4800" dirty="0" smtClean="0">
                <a:solidFill>
                  <a:schemeClr val="tx1"/>
                </a:solidFill>
                <a:latin typeface="Calibri" pitchFamily="34" charset="0"/>
              </a:rPr>
              <a:t>Independent Project Review</a:t>
            </a:r>
            <a:endParaRPr lang="en-US" sz="4800" dirty="0">
              <a:solidFill>
                <a:schemeClr val="tx1"/>
              </a:solidFill>
              <a:latin typeface="Calibri" pitchFamily="34" charset="0"/>
            </a:endParaRPr>
          </a:p>
        </p:txBody>
      </p:sp>
      <p:sp>
        <p:nvSpPr>
          <p:cNvPr id="3" name="Subtitle 2"/>
          <p:cNvSpPr>
            <a:spLocks noGrp="1"/>
          </p:cNvSpPr>
          <p:nvPr>
            <p:ph type="subTitle" idx="1"/>
          </p:nvPr>
        </p:nvSpPr>
        <p:spPr/>
        <p:txBody>
          <a:bodyPr/>
          <a:lstStyle/>
          <a:p>
            <a:r>
              <a:rPr lang="en-US" dirty="0" smtClean="0">
                <a:latin typeface="Calibri" pitchFamily="34" charset="0"/>
              </a:rPr>
              <a:t>Keeping </a:t>
            </a:r>
            <a:r>
              <a:rPr lang="en-US" dirty="0" smtClean="0">
                <a:latin typeface="Calibri" pitchFamily="34" charset="0"/>
              </a:rPr>
              <a:t>Projects on Track</a:t>
            </a:r>
          </a:p>
        </p:txBody>
      </p:sp>
      <p:sp>
        <p:nvSpPr>
          <p:cNvPr id="5" name="Slide Number Placeholder 4"/>
          <p:cNvSpPr>
            <a:spLocks noGrp="1"/>
          </p:cNvSpPr>
          <p:nvPr>
            <p:ph type="sldNum" sz="quarter" idx="12"/>
          </p:nvPr>
        </p:nvSpPr>
        <p:spPr/>
        <p:txBody>
          <a:bodyPr/>
          <a:lstStyle/>
          <a:p>
            <a:fld id="{26F727A7-2461-45EE-B139-492FC87A4B43}"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2800" smtClean="0">
                <a:latin typeface="Calibri" pitchFamily="34" charset="0"/>
              </a:rPr>
              <a:t>An Austere and Serious Review Team(myth)</a:t>
            </a:r>
          </a:p>
          <a:p>
            <a:pPr lvl="2"/>
            <a:r>
              <a:rPr lang="en-GB" smtClean="0">
                <a:latin typeface="Calibri" pitchFamily="34" charset="0"/>
              </a:rPr>
              <a:t>The project is doing it’s best given the circumstances of it’s execution. (truth) </a:t>
            </a:r>
          </a:p>
          <a:p>
            <a:pPr lvl="2"/>
            <a:r>
              <a:rPr lang="en-GB" smtClean="0">
                <a:latin typeface="Calibri" pitchFamily="34" charset="0"/>
              </a:rPr>
              <a:t>The main objective of the review is to compare the project’s health now with how it could have been. (truth) </a:t>
            </a:r>
          </a:p>
          <a:p>
            <a:pPr lvl="2"/>
            <a:r>
              <a:rPr lang="en-GB" smtClean="0">
                <a:latin typeface="Calibri" pitchFamily="34" charset="0"/>
              </a:rPr>
              <a:t>Projects are made of people, the review team included. It’s not a case of ‘superior’ instructing ‘inferior’. (truth)</a:t>
            </a:r>
          </a:p>
          <a:p>
            <a:pPr lvl="5"/>
            <a:endParaRPr lang="en-GB" smtClean="0">
              <a:latin typeface="Calibri" pitchFamily="34" charset="0"/>
            </a:endParaRPr>
          </a:p>
          <a:p>
            <a:pPr lvl="5"/>
            <a:endParaRPr lang="en-GB" smtClean="0">
              <a:latin typeface="Calibri" pitchFamily="34" charset="0"/>
            </a:endParaRPr>
          </a:p>
          <a:p>
            <a:endParaRPr lang="en-GB" sz="2800" smtClean="0">
              <a:latin typeface="Calibri" pitchFamily="34" charset="0"/>
            </a:endParaRPr>
          </a:p>
        </p:txBody>
      </p:sp>
      <p:sp>
        <p:nvSpPr>
          <p:cNvPr id="2" name="Title 1"/>
          <p:cNvSpPr>
            <a:spLocks noGrp="1"/>
          </p:cNvSpPr>
          <p:nvPr>
            <p:ph type="title"/>
          </p:nvPr>
        </p:nvSpPr>
        <p:spPr/>
        <p:txBody>
          <a:bodyPr/>
          <a:lstStyle/>
          <a:p>
            <a:r>
              <a:rPr lang="en-US" smtClean="0">
                <a:solidFill>
                  <a:schemeClr val="tx1"/>
                </a:solidFill>
                <a:latin typeface="Calibri" pitchFamily="34" charset="0"/>
              </a:rPr>
              <a:t>Myth 1 – Superiority Gradient </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10</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[CA</a:t>
            </a:r>
            <a:r>
              <a:rPr lang="en-GB" smtClean="0"/>
              <a:t>]</a:t>
            </a: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pPr lvl="5"/>
            <a:endParaRPr lang="en-GB" smtClean="0">
              <a:latin typeface="Calibri" pitchFamily="34" charset="0"/>
            </a:endParaRPr>
          </a:p>
          <a:p>
            <a:r>
              <a:rPr lang="en-GB" sz="2800" smtClean="0">
                <a:latin typeface="Calibri" pitchFamily="34" charset="0"/>
              </a:rPr>
              <a:t>Everything Stops for the IPR(myth)</a:t>
            </a:r>
          </a:p>
          <a:p>
            <a:pPr lvl="2"/>
            <a:r>
              <a:rPr lang="en-GB" smtClean="0">
                <a:latin typeface="Calibri" pitchFamily="34" charset="0"/>
              </a:rPr>
              <a:t>The review is a non-intrusive look into the project’s operation. (truth) The interviews and site visit needed in the review should be built into the normal operation of the project. (truth) </a:t>
            </a:r>
          </a:p>
          <a:p>
            <a:pPr lvl="2"/>
            <a:r>
              <a:rPr lang="en-GB" smtClean="0">
                <a:latin typeface="Calibri" pitchFamily="34" charset="0"/>
              </a:rPr>
              <a:t>No ‘preparation’ is needed by the project team. (truth) </a:t>
            </a:r>
          </a:p>
          <a:p>
            <a:pPr lvl="2"/>
            <a:r>
              <a:rPr lang="en-GB" smtClean="0">
                <a:latin typeface="Calibri" pitchFamily="34" charset="0"/>
              </a:rPr>
              <a:t>An IPR is NOT an ‘audit’. (truth) </a:t>
            </a:r>
          </a:p>
          <a:p>
            <a:pPr lvl="5"/>
            <a:endParaRPr lang="en-GB" smtClean="0">
              <a:latin typeface="Calibri" pitchFamily="34" charset="0"/>
            </a:endParaRPr>
          </a:p>
          <a:p>
            <a:pPr lvl="2"/>
            <a:endParaRPr lang="en-GB" smtClean="0">
              <a:latin typeface="Calibri" pitchFamily="34" charset="0"/>
            </a:endParaRPr>
          </a:p>
          <a:p>
            <a:pPr lvl="5"/>
            <a:endParaRPr lang="en-GB" smtClean="0">
              <a:latin typeface="Calibri" pitchFamily="34" charset="0"/>
            </a:endParaRPr>
          </a:p>
          <a:p>
            <a:pPr lvl="5"/>
            <a:endParaRPr lang="en-GB" smtClean="0">
              <a:latin typeface="Calibri" pitchFamily="34" charset="0"/>
            </a:endParaRPr>
          </a:p>
          <a:p>
            <a:endParaRPr lang="en-GB" sz="2800" smtClean="0">
              <a:latin typeface="Calibri" pitchFamily="34" charset="0"/>
            </a:endParaRPr>
          </a:p>
        </p:txBody>
      </p:sp>
      <p:sp>
        <p:nvSpPr>
          <p:cNvPr id="2" name="Title 1"/>
          <p:cNvSpPr>
            <a:spLocks noGrp="1"/>
          </p:cNvSpPr>
          <p:nvPr>
            <p:ph type="title"/>
          </p:nvPr>
        </p:nvSpPr>
        <p:spPr/>
        <p:txBody>
          <a:bodyPr/>
          <a:lstStyle/>
          <a:p>
            <a:r>
              <a:rPr lang="en-US" smtClean="0">
                <a:solidFill>
                  <a:schemeClr val="tx1"/>
                </a:solidFill>
                <a:latin typeface="Calibri" pitchFamily="34" charset="0"/>
              </a:rPr>
              <a:t>Myth 2 – The Intrusive Review </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11</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[CB</a:t>
            </a:r>
            <a:r>
              <a:rPr lang="en-GB" smtClean="0"/>
              <a:t>]</a:t>
            </a: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pPr lvl="5"/>
            <a:endParaRPr lang="en-GB" smtClean="0">
              <a:latin typeface="Calibri" pitchFamily="34" charset="0"/>
            </a:endParaRPr>
          </a:p>
          <a:p>
            <a:r>
              <a:rPr lang="en-GB" sz="2800" smtClean="0">
                <a:latin typeface="Calibri" pitchFamily="34" charset="0"/>
              </a:rPr>
              <a:t>Spare the Rod and Spoil the Project(myth)</a:t>
            </a:r>
          </a:p>
          <a:p>
            <a:pPr lvl="2"/>
            <a:r>
              <a:rPr lang="en-GB" smtClean="0">
                <a:latin typeface="Calibri" pitchFamily="34" charset="0"/>
              </a:rPr>
              <a:t>The review is an opportunity for improvement. (truth) </a:t>
            </a:r>
          </a:p>
          <a:p>
            <a:pPr lvl="2"/>
            <a:r>
              <a:rPr lang="en-GB" smtClean="0">
                <a:latin typeface="Calibri" pitchFamily="34" charset="0"/>
              </a:rPr>
              <a:t>There is no ‘I told you so’ in an IPR. (truth) </a:t>
            </a:r>
          </a:p>
          <a:p>
            <a:pPr lvl="2"/>
            <a:r>
              <a:rPr lang="en-GB" smtClean="0">
                <a:latin typeface="Calibri" pitchFamily="34" charset="0"/>
              </a:rPr>
              <a:t>Everything is forward looking. (truth) </a:t>
            </a:r>
          </a:p>
          <a:p>
            <a:pPr lvl="2"/>
            <a:r>
              <a:rPr lang="en-GB" smtClean="0">
                <a:latin typeface="Calibri" pitchFamily="34" charset="0"/>
              </a:rPr>
              <a:t>No post mortem, no blame, no punishment. Instead, just assessment of the current status and collective analysis of the gap and how to close it. (truth)</a:t>
            </a:r>
          </a:p>
          <a:p>
            <a:pPr lvl="2"/>
            <a:endParaRPr lang="en-GB" smtClean="0">
              <a:latin typeface="Calibri" pitchFamily="34" charset="0"/>
            </a:endParaRPr>
          </a:p>
          <a:p>
            <a:pPr lvl="5"/>
            <a:endParaRPr lang="en-GB" smtClean="0">
              <a:latin typeface="Calibri" pitchFamily="34" charset="0"/>
            </a:endParaRPr>
          </a:p>
          <a:p>
            <a:pPr lvl="5"/>
            <a:endParaRPr lang="en-GB" smtClean="0">
              <a:latin typeface="Calibri" pitchFamily="34" charset="0"/>
            </a:endParaRPr>
          </a:p>
          <a:p>
            <a:endParaRPr lang="en-GB" sz="2800" smtClean="0">
              <a:latin typeface="Calibri" pitchFamily="34" charset="0"/>
            </a:endParaRPr>
          </a:p>
        </p:txBody>
      </p:sp>
      <p:sp>
        <p:nvSpPr>
          <p:cNvPr id="2" name="Title 1"/>
          <p:cNvSpPr>
            <a:spLocks noGrp="1"/>
          </p:cNvSpPr>
          <p:nvPr>
            <p:ph type="title"/>
          </p:nvPr>
        </p:nvSpPr>
        <p:spPr/>
        <p:txBody>
          <a:bodyPr/>
          <a:lstStyle/>
          <a:p>
            <a:r>
              <a:rPr lang="en-US" smtClean="0">
                <a:solidFill>
                  <a:schemeClr val="tx1"/>
                </a:solidFill>
                <a:latin typeface="Calibri" pitchFamily="34" charset="0"/>
              </a:rPr>
              <a:t>Myth 3 – Punitive </a:t>
            </a:r>
            <a:r>
              <a:rPr lang="en-US" err="1" smtClean="0">
                <a:solidFill>
                  <a:schemeClr val="tx1"/>
                </a:solidFill>
                <a:latin typeface="Calibri" pitchFamily="34" charset="0"/>
              </a:rPr>
              <a:t>Judgement</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12</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[CC</a:t>
            </a:r>
            <a:r>
              <a:rPr lang="en-GB" smtClean="0"/>
              <a:t>]</a:t>
            </a: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GB" sz="3200" smtClean="0">
                <a:solidFill>
                  <a:schemeClr val="tx1"/>
                </a:solidFill>
                <a:latin typeface="Calibri" pitchFamily="34" charset="0"/>
              </a:rPr>
              <a:t>How it’s done – The </a:t>
            </a:r>
            <a:r>
              <a:rPr lang="en-GB" sz="3200" smtClean="0">
                <a:solidFill>
                  <a:schemeClr val="tx1"/>
                </a:solidFill>
                <a:latin typeface="Calibri" pitchFamily="34" charset="0"/>
              </a:rPr>
              <a:t>PHC way</a:t>
            </a:r>
            <a:r>
              <a:rPr lang="en-GB" sz="3200" smtClean="0">
                <a:solidFill>
                  <a:schemeClr val="tx1"/>
                </a:solidFill>
                <a:latin typeface="Calibri" pitchFamily="34" charset="0"/>
              </a:rPr>
              <a:t>.</a:t>
            </a:r>
            <a:endParaRPr lang="en-US" sz="3200">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13</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[D</a:t>
            </a:r>
            <a:r>
              <a:rPr lang="en-GB" smtClean="0"/>
              <a:t>]</a:t>
            </a:r>
            <a:endParaRPr lang="en-US" smtClean="0"/>
          </a:p>
        </p:txBody>
      </p:sp>
      <p:sp>
        <p:nvSpPr>
          <p:cNvPr id="8" name="Content Placeholder 2"/>
          <p:cNvSpPr txBox="1">
            <a:spLocks/>
          </p:cNvSpPr>
          <p:nvPr/>
        </p:nvSpPr>
        <p:spPr>
          <a:xfrm>
            <a:off x="533400" y="1371600"/>
            <a:ext cx="8001000" cy="4525963"/>
          </a:xfrm>
          <a:prstGeom prst="rect">
            <a:avLst/>
          </a:prstGeom>
        </p:spPr>
        <p:txBody>
          <a:bodyPr vert="horz">
            <a:normAutofit/>
          </a:bodyPr>
          <a:lstStyle/>
          <a:p>
            <a:pPr marL="1600200" marR="0" lvl="5" indent="-228600" algn="l" defTabSz="914400" rtl="0" eaLnBrk="1" fontAlgn="auto" latinLnBrk="0" hangingPunct="1">
              <a:lnSpc>
                <a:spcPct val="100000"/>
              </a:lnSpc>
              <a:spcBef>
                <a:spcPts val="350"/>
              </a:spcBef>
              <a:spcAft>
                <a:spcPts val="0"/>
              </a:spcAft>
              <a:buClr>
                <a:schemeClr val="accent3"/>
              </a:buClr>
              <a:buSzTx/>
              <a:buFont typeface="Wingdings 2"/>
              <a:buChar char=""/>
              <a:tabLst/>
              <a:defRPr/>
            </a:pPr>
            <a:endParaRPr kumimoji="0" lang="en-GB" sz="1800" b="0" i="0" u="none" strike="noStrike" kern="1200" cap="none" spc="0" normalizeH="0" baseline="0" noProof="0" smtClean="0">
              <a:ln>
                <a:noFill/>
              </a:ln>
              <a:solidFill>
                <a:schemeClr val="tx1"/>
              </a:solidFill>
              <a:effectLst/>
              <a:uLnTx/>
              <a:uFillTx/>
              <a:latin typeface="Calibri" pitchFamily="34" charset="0"/>
              <a:ea typeface="+mn-ea"/>
              <a:cs typeface="+mn-cs"/>
            </a:endParaRPr>
          </a:p>
          <a:p>
            <a:pPr>
              <a:buFont typeface="Wingdings" pitchFamily="2" charset="2"/>
              <a:buChar char="Ø"/>
            </a:pPr>
            <a:r>
              <a:rPr lang="en-GB" sz="2800" smtClean="0">
                <a:latin typeface="Calibri" pitchFamily="34" charset="0"/>
              </a:rPr>
              <a:t>The Review process in four phases:</a:t>
            </a:r>
          </a:p>
          <a:p>
            <a:pPr>
              <a:buFont typeface="Wingdings" pitchFamily="2" charset="2"/>
              <a:buChar char="Ø"/>
            </a:pPr>
            <a:endParaRPr lang="en-GB" sz="2800" smtClean="0">
              <a:latin typeface="Calibri" pitchFamily="34" charset="0"/>
            </a:endParaRPr>
          </a:p>
          <a:p>
            <a:pPr marL="859536" lvl="2" indent="-228600">
              <a:spcBef>
                <a:spcPts val="350"/>
              </a:spcBef>
              <a:buClr>
                <a:schemeClr val="accent2"/>
              </a:buClr>
              <a:buSzPct val="100000"/>
              <a:buFont typeface="Wingdings 2"/>
              <a:buChar char=""/>
            </a:pPr>
            <a:r>
              <a:rPr lang="en-GB" sz="2100" smtClean="0">
                <a:latin typeface="Calibri" pitchFamily="34" charset="0"/>
              </a:rPr>
              <a:t>Gathering of Documents</a:t>
            </a:r>
            <a:endParaRPr kumimoji="0" lang="en-GB" sz="2100" b="0" i="0" u="none" strike="noStrike" kern="1200" cap="none" spc="0" normalizeH="0" baseline="0" noProof="0" smtClean="0">
              <a:ln>
                <a:noFill/>
              </a:ln>
              <a:solidFill>
                <a:schemeClr val="tx1"/>
              </a:solidFill>
              <a:effectLst/>
              <a:uLnTx/>
              <a:uFillTx/>
              <a:latin typeface="Calibri" pitchFamily="34" charset="0"/>
              <a:ea typeface="+mn-ea"/>
              <a:cs typeface="+mn-cs"/>
            </a:endParaRPr>
          </a:p>
          <a:p>
            <a:pPr marL="859536" lvl="2" indent="-228600">
              <a:spcBef>
                <a:spcPts val="350"/>
              </a:spcBef>
              <a:buClr>
                <a:schemeClr val="accent2"/>
              </a:buClr>
              <a:buSzPct val="100000"/>
              <a:buFont typeface="Wingdings 2"/>
              <a:buChar char=""/>
            </a:pPr>
            <a:r>
              <a:rPr kumimoji="0" lang="en-GB" sz="2100" b="0" i="0" u="none" strike="noStrike" kern="1200" cap="none" spc="0" normalizeH="0" baseline="0" noProof="0" smtClean="0">
                <a:ln>
                  <a:noFill/>
                </a:ln>
                <a:solidFill>
                  <a:schemeClr val="tx1"/>
                </a:solidFill>
                <a:effectLst/>
                <a:uLnTx/>
                <a:uFillTx/>
                <a:latin typeface="Calibri" pitchFamily="34" charset="0"/>
                <a:ea typeface="+mn-ea"/>
                <a:cs typeface="+mn-cs"/>
              </a:rPr>
              <a:t>Site</a:t>
            </a:r>
            <a:r>
              <a:rPr kumimoji="0" lang="en-GB" sz="2100" b="0" i="0" u="none" strike="noStrike" kern="1200" cap="none" spc="0" normalizeH="0" noProof="0" smtClean="0">
                <a:ln>
                  <a:noFill/>
                </a:ln>
                <a:solidFill>
                  <a:schemeClr val="tx1"/>
                </a:solidFill>
                <a:effectLst/>
                <a:uLnTx/>
                <a:uFillTx/>
                <a:latin typeface="Calibri" pitchFamily="34" charset="0"/>
                <a:ea typeface="+mn-ea"/>
                <a:cs typeface="+mn-cs"/>
              </a:rPr>
              <a:t> Visit and Interviews</a:t>
            </a:r>
            <a:endParaRPr kumimoji="0" lang="en-GB" sz="2100" b="0" i="0" u="none" strike="noStrike" kern="1200" cap="none" spc="0" normalizeH="0" baseline="0" noProof="0" smtClean="0">
              <a:ln>
                <a:noFill/>
              </a:ln>
              <a:solidFill>
                <a:schemeClr val="tx1"/>
              </a:solidFill>
              <a:effectLst/>
              <a:uLnTx/>
              <a:uFillTx/>
              <a:latin typeface="Calibri" pitchFamily="34" charset="0"/>
              <a:ea typeface="+mn-ea"/>
              <a:cs typeface="+mn-cs"/>
            </a:endParaRPr>
          </a:p>
          <a:p>
            <a:pPr marL="859536" lvl="2" indent="-228600">
              <a:spcBef>
                <a:spcPts val="350"/>
              </a:spcBef>
              <a:buClr>
                <a:schemeClr val="accent2"/>
              </a:buClr>
              <a:buSzPct val="100000"/>
              <a:buFont typeface="Wingdings 2"/>
              <a:buChar char=""/>
            </a:pPr>
            <a:r>
              <a:rPr lang="en-GB" sz="2100" smtClean="0">
                <a:latin typeface="Calibri" pitchFamily="34" charset="0"/>
              </a:rPr>
              <a:t>Management Workshops</a:t>
            </a:r>
            <a:endParaRPr kumimoji="0" lang="en-GB" sz="2100" b="0" i="0" u="none" strike="noStrike" kern="1200" cap="none" spc="0" normalizeH="0" baseline="0" noProof="0" smtClean="0">
              <a:ln>
                <a:noFill/>
              </a:ln>
              <a:solidFill>
                <a:schemeClr val="tx1"/>
              </a:solidFill>
              <a:effectLst/>
              <a:uLnTx/>
              <a:uFillTx/>
              <a:latin typeface="Calibri" pitchFamily="34" charset="0"/>
              <a:ea typeface="+mn-ea"/>
              <a:cs typeface="+mn-cs"/>
            </a:endParaRPr>
          </a:p>
          <a:p>
            <a:pPr marL="859536" lvl="2" indent="-228600">
              <a:spcBef>
                <a:spcPts val="350"/>
              </a:spcBef>
              <a:buClr>
                <a:schemeClr val="accent2"/>
              </a:buClr>
              <a:buSzPct val="100000"/>
              <a:buFont typeface="Wingdings 2"/>
              <a:buChar char=""/>
            </a:pPr>
            <a:r>
              <a:rPr kumimoji="0" lang="en-GB" sz="2100" b="0" i="0" u="none" strike="noStrike" kern="1200" cap="none" spc="0" normalizeH="0" baseline="0" noProof="0" smtClean="0">
                <a:ln>
                  <a:noFill/>
                </a:ln>
                <a:solidFill>
                  <a:schemeClr val="tx1"/>
                </a:solidFill>
                <a:effectLst/>
                <a:uLnTx/>
                <a:uFillTx/>
                <a:latin typeface="Calibri" pitchFamily="34" charset="0"/>
                <a:ea typeface="+mn-ea"/>
                <a:cs typeface="+mn-cs"/>
              </a:rPr>
              <a:t>The Final Report</a:t>
            </a:r>
          </a:p>
          <a:p>
            <a:pPr marL="859536" marR="0" lvl="2" indent="-228600" algn="l" defTabSz="914400" rtl="0" eaLnBrk="1" fontAlgn="auto" latinLnBrk="0" hangingPunct="1">
              <a:lnSpc>
                <a:spcPct val="100000"/>
              </a:lnSpc>
              <a:spcBef>
                <a:spcPts val="350"/>
              </a:spcBef>
              <a:spcAft>
                <a:spcPts val="0"/>
              </a:spcAft>
              <a:buClr>
                <a:schemeClr val="accent2"/>
              </a:buClr>
              <a:buSzPct val="100000"/>
              <a:buFont typeface="Wingdings 2"/>
              <a:buChar char=""/>
              <a:tabLst/>
              <a:defRPr/>
            </a:pPr>
            <a:endParaRPr kumimoji="0" lang="en-GB" sz="2100" b="0" i="0" u="none" strike="noStrike" kern="1200" cap="none" spc="0" normalizeH="0" baseline="0" noProof="0" smtClean="0">
              <a:ln>
                <a:noFill/>
              </a:ln>
              <a:solidFill>
                <a:schemeClr val="tx1"/>
              </a:solidFill>
              <a:effectLst/>
              <a:uLnTx/>
              <a:uFillTx/>
              <a:latin typeface="Calibri" pitchFamily="34" charset="0"/>
              <a:ea typeface="+mn-ea"/>
              <a:cs typeface="+mn-cs"/>
            </a:endParaRPr>
          </a:p>
          <a:p>
            <a:pPr marL="1600200" marR="0" lvl="5" indent="-228600" algn="l" defTabSz="914400" rtl="0" eaLnBrk="1" fontAlgn="auto" latinLnBrk="0" hangingPunct="1">
              <a:lnSpc>
                <a:spcPct val="100000"/>
              </a:lnSpc>
              <a:spcBef>
                <a:spcPts val="350"/>
              </a:spcBef>
              <a:spcAft>
                <a:spcPts val="0"/>
              </a:spcAft>
              <a:buClr>
                <a:schemeClr val="accent3"/>
              </a:buClr>
              <a:buSzTx/>
              <a:buFont typeface="Wingdings 2"/>
              <a:buChar char=""/>
              <a:tabLst/>
              <a:defRPr/>
            </a:pPr>
            <a:endParaRPr kumimoji="0" lang="en-GB" sz="1800" b="0" i="0" u="none" strike="noStrike" kern="1200" cap="none" spc="0" normalizeH="0" baseline="0" noProof="0" smtClean="0">
              <a:ln>
                <a:noFill/>
              </a:ln>
              <a:solidFill>
                <a:schemeClr val="tx1"/>
              </a:solidFill>
              <a:effectLst/>
              <a:uLnTx/>
              <a:uFillTx/>
              <a:latin typeface="Calibri" pitchFamily="34" charset="0"/>
              <a:ea typeface="+mn-ea"/>
              <a:cs typeface="+mn-cs"/>
            </a:endParaRPr>
          </a:p>
          <a:p>
            <a:pPr marL="1600200" marR="0" lvl="5" indent="-228600" algn="l" defTabSz="914400" rtl="0" eaLnBrk="1" fontAlgn="auto" latinLnBrk="0" hangingPunct="1">
              <a:lnSpc>
                <a:spcPct val="100000"/>
              </a:lnSpc>
              <a:spcBef>
                <a:spcPts val="350"/>
              </a:spcBef>
              <a:spcAft>
                <a:spcPts val="0"/>
              </a:spcAft>
              <a:buClr>
                <a:schemeClr val="accent3"/>
              </a:buClr>
              <a:buSzTx/>
              <a:buFont typeface="Wingdings 2"/>
              <a:buChar char=""/>
              <a:tabLst/>
              <a:defRPr/>
            </a:pPr>
            <a:endParaRPr kumimoji="0" lang="en-GB" sz="1800" b="0" i="0" u="none" strike="noStrike" kern="1200" cap="none" spc="0" normalizeH="0" baseline="0" noProof="0" smtClean="0">
              <a:ln>
                <a:noFill/>
              </a:ln>
              <a:solidFill>
                <a:schemeClr val="tx1"/>
              </a:solidFill>
              <a:effectLst/>
              <a:uLnTx/>
              <a:uFillTx/>
              <a:latin typeface="Calibri" pitchFamily="34" charset="0"/>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GB" sz="2800" b="0" i="0" u="none" strike="noStrike" kern="1200" cap="none" spc="0" normalizeH="0" baseline="0" noProof="0" smtClean="0">
              <a:ln>
                <a:noFill/>
              </a:ln>
              <a:solidFill>
                <a:schemeClr val="tx1"/>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8001000" cy="685799"/>
          </a:xfrm>
        </p:spPr>
        <p:txBody>
          <a:bodyPr>
            <a:noAutofit/>
          </a:bodyPr>
          <a:lstStyle/>
          <a:p>
            <a:r>
              <a:rPr lang="en-GB" sz="1800" smtClean="0">
                <a:latin typeface="Calibri" pitchFamily="34" charset="0"/>
              </a:rPr>
              <a:t>Project documents are requested for content analysis and to highlight the need for any missing documents that should be in use at the current phase.</a:t>
            </a:r>
          </a:p>
        </p:txBody>
      </p:sp>
      <p:sp>
        <p:nvSpPr>
          <p:cNvPr id="2" name="Title 1"/>
          <p:cNvSpPr>
            <a:spLocks noGrp="1"/>
          </p:cNvSpPr>
          <p:nvPr>
            <p:ph type="title"/>
          </p:nvPr>
        </p:nvSpPr>
        <p:spPr>
          <a:xfrm>
            <a:off x="457200" y="274638"/>
            <a:ext cx="8229600" cy="715962"/>
          </a:xfrm>
        </p:spPr>
        <p:txBody>
          <a:bodyPr>
            <a:noAutofit/>
          </a:bodyPr>
          <a:lstStyle/>
          <a:p>
            <a:r>
              <a:rPr lang="en-GB" sz="3200" smtClean="0">
                <a:solidFill>
                  <a:schemeClr val="tx1"/>
                </a:solidFill>
                <a:latin typeface="Calibri" pitchFamily="34" charset="0"/>
              </a:rPr>
              <a:t>How it’s done – Document Pre-read</a:t>
            </a:r>
            <a:endParaRPr lang="en-US" sz="3200">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14</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[DA</a:t>
            </a:r>
            <a:r>
              <a:rPr lang="en-GB" smtClean="0"/>
              <a:t>]</a:t>
            </a:r>
            <a:endParaRPr lang="en-US" smtClean="0"/>
          </a:p>
        </p:txBody>
      </p:sp>
      <p:graphicFrame>
        <p:nvGraphicFramePr>
          <p:cNvPr id="7" name="Table 6"/>
          <p:cNvGraphicFramePr>
            <a:graphicFrameLocks noGrp="1"/>
          </p:cNvGraphicFramePr>
          <p:nvPr/>
        </p:nvGraphicFramePr>
        <p:xfrm>
          <a:off x="533400" y="2057400"/>
          <a:ext cx="8077204" cy="3754120"/>
        </p:xfrm>
        <a:graphic>
          <a:graphicData uri="http://schemas.openxmlformats.org/drawingml/2006/table">
            <a:tbl>
              <a:tblPr firstRow="1" bandRow="1">
                <a:tableStyleId>{5C22544A-7EE6-4342-B048-85BDC9FD1C3A}</a:tableStyleId>
              </a:tblPr>
              <a:tblGrid>
                <a:gridCol w="1981200"/>
                <a:gridCol w="6096004"/>
              </a:tblGrid>
              <a:tr h="370840">
                <a:tc>
                  <a:txBody>
                    <a:bodyPr/>
                    <a:lstStyle/>
                    <a:p>
                      <a:r>
                        <a:rPr lang="en-GB" smtClean="0"/>
                        <a:t>Traditional</a:t>
                      </a:r>
                      <a:r>
                        <a:rPr lang="en-GB" baseline="0" smtClean="0"/>
                        <a:t> </a:t>
                      </a:r>
                      <a:endParaRPr lang="en-GB"/>
                    </a:p>
                  </a:txBody>
                  <a:tcPr/>
                </a:tc>
                <a:tc>
                  <a:txBody>
                    <a:bodyPr/>
                    <a:lstStyle/>
                    <a:p>
                      <a:r>
                        <a:rPr lang="en-GB" smtClean="0"/>
                        <a:t>The </a:t>
                      </a:r>
                      <a:r>
                        <a:rPr lang="en-GB" smtClean="0"/>
                        <a:t>PHC</a:t>
                      </a:r>
                      <a:r>
                        <a:rPr lang="en-GB" baseline="0" smtClean="0"/>
                        <a:t> </a:t>
                      </a:r>
                      <a:r>
                        <a:rPr lang="en-GB" smtClean="0"/>
                        <a:t>way</a:t>
                      </a:r>
                      <a:endParaRPr lang="en-GB"/>
                    </a:p>
                  </a:txBody>
                  <a:tcPr/>
                </a:tc>
              </a:tr>
              <a:tr h="370840">
                <a:tc>
                  <a:txBody>
                    <a:bodyPr/>
                    <a:lstStyle/>
                    <a:p>
                      <a:pPr lvl="0"/>
                      <a:r>
                        <a:rPr lang="en-GB" smtClean="0">
                          <a:latin typeface="Calibri" pitchFamily="34" charset="0"/>
                        </a:rPr>
                        <a:t>One-off study dedicated to the review.</a:t>
                      </a:r>
                    </a:p>
                  </a:txBody>
                  <a:tcPr/>
                </a:tc>
                <a:tc>
                  <a:txBody>
                    <a:bodyPr/>
                    <a:lstStyle/>
                    <a:p>
                      <a:r>
                        <a:rPr lang="en-GB" smtClean="0">
                          <a:latin typeface="Calibri" pitchFamily="34" charset="0"/>
                        </a:rPr>
                        <a:t>We</a:t>
                      </a:r>
                      <a:r>
                        <a:rPr lang="en-GB" baseline="0" smtClean="0">
                          <a:latin typeface="Calibri" pitchFamily="34" charset="0"/>
                        </a:rPr>
                        <a:t> b</a:t>
                      </a:r>
                      <a:r>
                        <a:rPr lang="en-GB" smtClean="0">
                          <a:latin typeface="Calibri" pitchFamily="34" charset="0"/>
                        </a:rPr>
                        <a:t>uild</a:t>
                      </a:r>
                      <a:r>
                        <a:rPr lang="en-GB" baseline="0" smtClean="0">
                          <a:latin typeface="Calibri" pitchFamily="34" charset="0"/>
                        </a:rPr>
                        <a:t> project outline ‘lists’ that are useful to the project as well as the review. </a:t>
                      </a:r>
                    </a:p>
                    <a:p>
                      <a:r>
                        <a:rPr lang="en-GB" baseline="0" smtClean="0">
                          <a:latin typeface="Calibri" pitchFamily="34" charset="0"/>
                        </a:rPr>
                        <a:t>[The SCALPED lists – Schedule, Concerns, Actions, Locations, People, Events, Deliverables] </a:t>
                      </a:r>
                    </a:p>
                  </a:txBody>
                  <a:tcPr/>
                </a:tc>
              </a:tr>
              <a:tr h="370840">
                <a:tc>
                  <a:txBody>
                    <a:bodyPr/>
                    <a:lstStyle/>
                    <a:p>
                      <a:pPr lvl="0"/>
                      <a:r>
                        <a:rPr lang="en-GB" smtClean="0">
                          <a:latin typeface="Calibri" pitchFamily="34" charset="0"/>
                        </a:rPr>
                        <a:t>This</a:t>
                      </a:r>
                      <a:r>
                        <a:rPr lang="en-GB" baseline="0" smtClean="0">
                          <a:latin typeface="Calibri" pitchFamily="34" charset="0"/>
                        </a:rPr>
                        <a:t> r</a:t>
                      </a:r>
                      <a:r>
                        <a:rPr lang="en-GB" smtClean="0">
                          <a:latin typeface="Calibri" pitchFamily="34" charset="0"/>
                        </a:rPr>
                        <a:t>eview is happening – get used to it!</a:t>
                      </a:r>
                    </a:p>
                  </a:txBody>
                  <a:tcPr/>
                </a:tc>
                <a:tc>
                  <a:txBody>
                    <a:bodyPr/>
                    <a:lstStyle/>
                    <a:p>
                      <a:r>
                        <a:rPr lang="en-GB" baseline="0" smtClean="0">
                          <a:latin typeface="Calibri" pitchFamily="34" charset="0"/>
                        </a:rPr>
                        <a:t>We get buy in from the entire compliment of project staff by publishing a site dedicated to the Review and gathering contributions from ‘grass roots’ level. </a:t>
                      </a:r>
                    </a:p>
                  </a:txBody>
                  <a:tcPr/>
                </a:tc>
              </a:tr>
              <a:tr h="370840">
                <a:tc>
                  <a:txBody>
                    <a:bodyPr/>
                    <a:lstStyle/>
                    <a:p>
                      <a:r>
                        <a:rPr lang="en-GB" smtClean="0">
                          <a:latin typeface="Calibri" pitchFamily="34" charset="0"/>
                        </a:rPr>
                        <a:t>Strict</a:t>
                      </a:r>
                      <a:r>
                        <a:rPr lang="en-GB" baseline="0" smtClean="0">
                          <a:latin typeface="Calibri" pitchFamily="34" charset="0"/>
                        </a:rPr>
                        <a:t> timetable, intrusive, </a:t>
                      </a:r>
                      <a:endParaRPr lang="en-GB"/>
                    </a:p>
                  </a:txBody>
                  <a:tcPr/>
                </a:tc>
                <a:tc>
                  <a:txBody>
                    <a:bodyPr/>
                    <a:lstStyle/>
                    <a:p>
                      <a:r>
                        <a:rPr lang="en-GB" smtClean="0">
                          <a:latin typeface="Calibri" pitchFamily="34" charset="0"/>
                        </a:rPr>
                        <a:t>Relaxed,</a:t>
                      </a:r>
                      <a:r>
                        <a:rPr lang="en-GB" baseline="0" smtClean="0">
                          <a:latin typeface="Calibri" pitchFamily="34" charset="0"/>
                        </a:rPr>
                        <a:t> flexible timetable, not ‘extra work’ for the Project Team, fits in with normal Project  activity.</a:t>
                      </a:r>
                      <a:endParaRPr lang="en-GB">
                        <a:latin typeface="Calibri" pitchFamily="34" charset="0"/>
                      </a:endParaRPr>
                    </a:p>
                  </a:txBody>
                  <a:tcPr/>
                </a:tc>
              </a:tr>
              <a:tr h="370840">
                <a:tc>
                  <a:txBody>
                    <a:bodyPr/>
                    <a:lstStyle/>
                    <a:p>
                      <a:r>
                        <a:rPr lang="en-GB" smtClean="0">
                          <a:latin typeface="Calibri" pitchFamily="34" charset="0"/>
                        </a:rPr>
                        <a:t>Gap</a:t>
                      </a:r>
                      <a:r>
                        <a:rPr lang="en-GB" baseline="0" smtClean="0">
                          <a:latin typeface="Calibri" pitchFamily="34" charset="0"/>
                        </a:rPr>
                        <a:t> analysis on key documents</a:t>
                      </a:r>
                      <a:endParaRPr lang="en-GB"/>
                    </a:p>
                  </a:txBody>
                  <a:tcPr/>
                </a:tc>
                <a:tc>
                  <a:txBody>
                    <a:bodyPr/>
                    <a:lstStyle/>
                    <a:p>
                      <a:r>
                        <a:rPr lang="en-GB" smtClean="0">
                          <a:latin typeface="Calibri" pitchFamily="34" charset="0"/>
                        </a:rPr>
                        <a:t>Documents and</a:t>
                      </a:r>
                      <a:r>
                        <a:rPr lang="en-GB" baseline="0" smtClean="0">
                          <a:latin typeface="Calibri" pitchFamily="34" charset="0"/>
                        </a:rPr>
                        <a:t> procedures are collected in one of the project outline lists as continual review throughout the project. </a:t>
                      </a:r>
                      <a:endParaRPr lang="en-GB">
                        <a:latin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66800"/>
            <a:ext cx="8001000" cy="990600"/>
          </a:xfrm>
        </p:spPr>
        <p:txBody>
          <a:bodyPr>
            <a:noAutofit/>
          </a:bodyPr>
          <a:lstStyle/>
          <a:p>
            <a:r>
              <a:rPr lang="en-GB" sz="1800" smtClean="0">
                <a:latin typeface="Calibri" pitchFamily="34" charset="0"/>
              </a:rPr>
              <a:t>The site visit and interviews are important information sources for the review. Interactions trigger questions about what’s ‘going on’ in the project, helping the IPR team to form a consolidated overall impression of project status.</a:t>
            </a:r>
          </a:p>
        </p:txBody>
      </p:sp>
      <p:sp>
        <p:nvSpPr>
          <p:cNvPr id="2" name="Title 1"/>
          <p:cNvSpPr>
            <a:spLocks noGrp="1"/>
          </p:cNvSpPr>
          <p:nvPr>
            <p:ph type="title"/>
          </p:nvPr>
        </p:nvSpPr>
        <p:spPr>
          <a:xfrm>
            <a:off x="457200" y="274638"/>
            <a:ext cx="8229600" cy="715962"/>
          </a:xfrm>
        </p:spPr>
        <p:txBody>
          <a:bodyPr>
            <a:noAutofit/>
          </a:bodyPr>
          <a:lstStyle/>
          <a:p>
            <a:r>
              <a:rPr lang="en-GB" sz="3200" smtClean="0">
                <a:solidFill>
                  <a:schemeClr val="tx1"/>
                </a:solidFill>
                <a:latin typeface="Calibri" pitchFamily="34" charset="0"/>
              </a:rPr>
              <a:t>How it’s done – Site Visit and Interviews</a:t>
            </a:r>
            <a:endParaRPr lang="en-US" sz="3200">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15</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[DB</a:t>
            </a:r>
            <a:r>
              <a:rPr lang="en-GB" smtClean="0"/>
              <a:t>]</a:t>
            </a:r>
            <a:endParaRPr lang="en-US" smtClean="0"/>
          </a:p>
        </p:txBody>
      </p:sp>
      <p:graphicFrame>
        <p:nvGraphicFramePr>
          <p:cNvPr id="7" name="Table 6"/>
          <p:cNvGraphicFramePr>
            <a:graphicFrameLocks noGrp="1"/>
          </p:cNvGraphicFramePr>
          <p:nvPr/>
        </p:nvGraphicFramePr>
        <p:xfrm>
          <a:off x="609600" y="2133600"/>
          <a:ext cx="8077206" cy="4119880"/>
        </p:xfrm>
        <a:graphic>
          <a:graphicData uri="http://schemas.openxmlformats.org/drawingml/2006/table">
            <a:tbl>
              <a:tblPr firstRow="1" bandRow="1">
                <a:tableStyleId>{5C22544A-7EE6-4342-B048-85BDC9FD1C3A}</a:tableStyleId>
              </a:tblPr>
              <a:tblGrid>
                <a:gridCol w="2362200"/>
                <a:gridCol w="5715006"/>
              </a:tblGrid>
              <a:tr h="370840">
                <a:tc>
                  <a:txBody>
                    <a:bodyPr/>
                    <a:lstStyle/>
                    <a:p>
                      <a:r>
                        <a:rPr lang="en-GB" smtClean="0"/>
                        <a:t>Traditional</a:t>
                      </a:r>
                      <a:r>
                        <a:rPr lang="en-GB" baseline="0" smtClean="0"/>
                        <a:t> </a:t>
                      </a:r>
                      <a:endParaRPr lang="en-GB"/>
                    </a:p>
                  </a:txBody>
                  <a:tcPr/>
                </a:tc>
                <a:tc>
                  <a:txBody>
                    <a:bodyPr/>
                    <a:lstStyle/>
                    <a:p>
                      <a:r>
                        <a:rPr lang="en-GB" smtClean="0"/>
                        <a:t>The </a:t>
                      </a:r>
                      <a:r>
                        <a:rPr lang="en-GB" smtClean="0"/>
                        <a:t>PHC way</a:t>
                      </a:r>
                      <a:endParaRPr lang="en-GB"/>
                    </a:p>
                  </a:txBody>
                  <a:tcPr/>
                </a:tc>
              </a:tr>
              <a:tr h="370840">
                <a:tc>
                  <a:txBody>
                    <a:bodyPr/>
                    <a:lstStyle/>
                    <a:p>
                      <a:pPr lvl="0"/>
                      <a:r>
                        <a:rPr lang="en-GB" smtClean="0">
                          <a:latin typeface="Calibri" pitchFamily="34" charset="0"/>
                        </a:rPr>
                        <a:t>Site visit</a:t>
                      </a:r>
                      <a:r>
                        <a:rPr lang="en-GB" baseline="0" smtClean="0">
                          <a:latin typeface="Calibri" pitchFamily="34" charset="0"/>
                        </a:rPr>
                        <a:t> for observation.</a:t>
                      </a:r>
                      <a:endParaRPr lang="en-GB" smtClean="0">
                        <a:latin typeface="Calibri" pitchFamily="34" charset="0"/>
                      </a:endParaRPr>
                    </a:p>
                  </a:txBody>
                  <a:tcPr/>
                </a:tc>
                <a:tc>
                  <a:txBody>
                    <a:bodyPr/>
                    <a:lstStyle/>
                    <a:p>
                      <a:pPr lvl="0"/>
                      <a:r>
                        <a:rPr lang="en-GB" smtClean="0">
                          <a:latin typeface="Calibri" pitchFamily="34" charset="0"/>
                        </a:rPr>
                        <a:t>To us, the site visit is just another opportunity to gather information for the database. </a:t>
                      </a:r>
                    </a:p>
                  </a:txBody>
                  <a:tcPr/>
                </a:tc>
              </a:tr>
              <a:tr h="370840">
                <a:tc>
                  <a:txBody>
                    <a:bodyPr/>
                    <a:lstStyle/>
                    <a:p>
                      <a:pPr lvl="0"/>
                      <a:r>
                        <a:rPr lang="en-GB" smtClean="0">
                          <a:latin typeface="Calibri" pitchFamily="34" charset="0"/>
                        </a:rPr>
                        <a:t>Interviews for information gathering.</a:t>
                      </a:r>
                    </a:p>
                  </a:txBody>
                  <a:tcPr/>
                </a:tc>
                <a:tc>
                  <a:txBody>
                    <a:bodyPr/>
                    <a:lstStyle/>
                    <a:p>
                      <a:r>
                        <a:rPr lang="en-GB" smtClean="0">
                          <a:latin typeface="Calibri" pitchFamily="34" charset="0"/>
                        </a:rPr>
                        <a:t>The interviews also are simple input mechanisms for the reviewers to gather project status.</a:t>
                      </a:r>
                      <a:endParaRPr lang="en-GB" baseline="0" smtClean="0">
                        <a:latin typeface="Calibri" pitchFamily="34" charset="0"/>
                      </a:endParaRPr>
                    </a:p>
                  </a:txBody>
                  <a:tcPr/>
                </a:tc>
              </a:tr>
              <a:tr h="370840">
                <a:tc>
                  <a:txBody>
                    <a:bodyPr/>
                    <a:lstStyle/>
                    <a:p>
                      <a:r>
                        <a:rPr lang="en-GB" smtClean="0">
                          <a:latin typeface="Calibri" pitchFamily="34" charset="0"/>
                        </a:rPr>
                        <a:t>Analysis</a:t>
                      </a:r>
                      <a:r>
                        <a:rPr lang="en-GB" baseline="0" smtClean="0">
                          <a:latin typeface="Calibri" pitchFamily="34" charset="0"/>
                        </a:rPr>
                        <a:t> of interactions for report brief.</a:t>
                      </a:r>
                      <a:endParaRPr lang="en-GB"/>
                    </a:p>
                  </a:txBody>
                  <a:tcPr/>
                </a:tc>
                <a:tc>
                  <a:txBody>
                    <a:bodyPr/>
                    <a:lstStyle/>
                    <a:p>
                      <a:r>
                        <a:rPr lang="en-GB" smtClean="0">
                          <a:latin typeface="Calibri" pitchFamily="34" charset="0"/>
                        </a:rPr>
                        <a:t>For the review, the most important feature in the database is the Concerns list,</a:t>
                      </a:r>
                      <a:r>
                        <a:rPr lang="en-GB" baseline="0" smtClean="0">
                          <a:latin typeface="Calibri" pitchFamily="34" charset="0"/>
                        </a:rPr>
                        <a:t> the main element for reporting on review </a:t>
                      </a:r>
                      <a:r>
                        <a:rPr lang="en-GB" smtClean="0">
                          <a:latin typeface="Calibri" pitchFamily="34" charset="0"/>
                        </a:rPr>
                        <a:t>findings and improvement strategies. </a:t>
                      </a:r>
                      <a:endParaRPr lang="en-GB" baseline="0" smtClean="0">
                        <a:latin typeface="Calibri" pitchFamily="34" charset="0"/>
                      </a:endParaRPr>
                    </a:p>
                  </a:txBody>
                  <a:tcPr/>
                </a:tc>
              </a:tr>
              <a:tr h="370840">
                <a:tc>
                  <a:txBody>
                    <a:bodyPr/>
                    <a:lstStyle/>
                    <a:p>
                      <a:r>
                        <a:rPr lang="en-GB" smtClean="0">
                          <a:latin typeface="Calibri" pitchFamily="34" charset="0"/>
                        </a:rPr>
                        <a:t>Gap</a:t>
                      </a:r>
                      <a:r>
                        <a:rPr lang="en-GB" baseline="0" smtClean="0">
                          <a:latin typeface="Calibri" pitchFamily="34" charset="0"/>
                        </a:rPr>
                        <a:t> analysis on key documents</a:t>
                      </a:r>
                      <a:endParaRPr lang="en-GB"/>
                    </a:p>
                  </a:txBody>
                  <a:tcPr/>
                </a:tc>
                <a:tc>
                  <a:txBody>
                    <a:bodyPr/>
                    <a:lstStyle/>
                    <a:p>
                      <a:r>
                        <a:rPr lang="en-GB" smtClean="0">
                          <a:latin typeface="Calibri" pitchFamily="34" charset="0"/>
                        </a:rPr>
                        <a:t>Secondary information in the database is held in the other</a:t>
                      </a:r>
                      <a:r>
                        <a:rPr lang="en-GB" baseline="0" smtClean="0">
                          <a:latin typeface="Calibri" pitchFamily="34" charset="0"/>
                        </a:rPr>
                        <a:t> lists that support understanding of the project’s Concerns.</a:t>
                      </a:r>
                      <a:endParaRPr lang="en-GB">
                        <a:latin typeface="Calibri" pitchFamily="34" charset="0"/>
                      </a:endParaRPr>
                    </a:p>
                  </a:txBody>
                  <a:tcPr/>
                </a:tc>
              </a:tr>
              <a:tr h="370840">
                <a:tc>
                  <a:txBody>
                    <a:bodyPr/>
                    <a:lstStyle/>
                    <a:p>
                      <a:r>
                        <a:rPr lang="en-GB" sz="1800" smtClean="0">
                          <a:latin typeface="Calibri" pitchFamily="34" charset="0"/>
                        </a:rPr>
                        <a:t>Time at</a:t>
                      </a:r>
                      <a:r>
                        <a:rPr lang="en-GB" sz="1800" baseline="0" smtClean="0">
                          <a:latin typeface="Calibri" pitchFamily="34" charset="0"/>
                        </a:rPr>
                        <a:t> site is kept to a minimum.</a:t>
                      </a:r>
                      <a:endParaRPr lang="en-GB" sz="1800">
                        <a:latin typeface="Calibri" pitchFamily="34" charset="0"/>
                      </a:endParaRPr>
                    </a:p>
                  </a:txBody>
                  <a:tcPr/>
                </a:tc>
                <a:tc>
                  <a:txBody>
                    <a:bodyPr/>
                    <a:lstStyle/>
                    <a:p>
                      <a:r>
                        <a:rPr lang="en-GB" sz="1800" smtClean="0">
                          <a:latin typeface="Calibri" pitchFamily="34" charset="0"/>
                        </a:rPr>
                        <a:t>We tend to stay on site longer and schedule key meetings as</a:t>
                      </a:r>
                      <a:r>
                        <a:rPr lang="en-GB" sz="1800" baseline="0" smtClean="0">
                          <a:latin typeface="Calibri" pitchFamily="34" charset="0"/>
                        </a:rPr>
                        <a:t> a ‘tick list’ on a</a:t>
                      </a:r>
                      <a:r>
                        <a:rPr lang="en-GB" sz="1800" smtClean="0">
                          <a:latin typeface="Calibri" pitchFamily="34" charset="0"/>
                        </a:rPr>
                        <a:t> flexible</a:t>
                      </a:r>
                      <a:r>
                        <a:rPr lang="en-GB" sz="1800" baseline="0" smtClean="0">
                          <a:latin typeface="Calibri" pitchFamily="34" charset="0"/>
                        </a:rPr>
                        <a:t> timetable. Data gathering, analysis and reporting is a continuous interleaved exercise. </a:t>
                      </a:r>
                      <a:endParaRPr lang="en-GB" sz="1800">
                        <a:latin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66800"/>
            <a:ext cx="8001000" cy="1600200"/>
          </a:xfrm>
        </p:spPr>
        <p:txBody>
          <a:bodyPr>
            <a:noAutofit/>
          </a:bodyPr>
          <a:lstStyle/>
          <a:p>
            <a:r>
              <a:rPr lang="en-GB" sz="1800" smtClean="0">
                <a:latin typeface="Calibri" pitchFamily="34" charset="0"/>
              </a:rPr>
              <a:t>A preliminary briefing of management on the report findings is done from the report draft. Discussions are incorporated into the draft and the final report is issued. The report findings are per section, each with an action strategy for ongoing improvement.</a:t>
            </a:r>
          </a:p>
        </p:txBody>
      </p:sp>
      <p:sp>
        <p:nvSpPr>
          <p:cNvPr id="2" name="Title 1"/>
          <p:cNvSpPr>
            <a:spLocks noGrp="1"/>
          </p:cNvSpPr>
          <p:nvPr>
            <p:ph type="title"/>
          </p:nvPr>
        </p:nvSpPr>
        <p:spPr>
          <a:xfrm>
            <a:off x="457200" y="274638"/>
            <a:ext cx="8229600" cy="715962"/>
          </a:xfrm>
        </p:spPr>
        <p:txBody>
          <a:bodyPr>
            <a:noAutofit/>
          </a:bodyPr>
          <a:lstStyle/>
          <a:p>
            <a:r>
              <a:rPr lang="en-GB" sz="3200" smtClean="0">
                <a:solidFill>
                  <a:schemeClr val="tx1"/>
                </a:solidFill>
                <a:latin typeface="Calibri" pitchFamily="34" charset="0"/>
              </a:rPr>
              <a:t>How it’s done – Management Workshops</a:t>
            </a:r>
            <a:endParaRPr lang="en-US" sz="3200">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16</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[DC</a:t>
            </a:r>
            <a:r>
              <a:rPr lang="en-GB" smtClean="0"/>
              <a:t>]</a:t>
            </a:r>
            <a:endParaRPr lang="en-US" smtClean="0"/>
          </a:p>
        </p:txBody>
      </p:sp>
      <p:graphicFrame>
        <p:nvGraphicFramePr>
          <p:cNvPr id="7" name="Table 6"/>
          <p:cNvGraphicFramePr>
            <a:graphicFrameLocks noGrp="1"/>
          </p:cNvGraphicFramePr>
          <p:nvPr/>
        </p:nvGraphicFramePr>
        <p:xfrm>
          <a:off x="533400" y="2590800"/>
          <a:ext cx="8077206" cy="1925320"/>
        </p:xfrm>
        <a:graphic>
          <a:graphicData uri="http://schemas.openxmlformats.org/drawingml/2006/table">
            <a:tbl>
              <a:tblPr firstRow="1" bandRow="1">
                <a:tableStyleId>{5C22544A-7EE6-4342-B048-85BDC9FD1C3A}</a:tableStyleId>
              </a:tblPr>
              <a:tblGrid>
                <a:gridCol w="2362200"/>
                <a:gridCol w="5715006"/>
              </a:tblGrid>
              <a:tr h="370840">
                <a:tc>
                  <a:txBody>
                    <a:bodyPr/>
                    <a:lstStyle/>
                    <a:p>
                      <a:r>
                        <a:rPr lang="en-GB" smtClean="0"/>
                        <a:t>Traditional</a:t>
                      </a:r>
                      <a:r>
                        <a:rPr lang="en-GB" baseline="0" smtClean="0"/>
                        <a:t> </a:t>
                      </a:r>
                      <a:endParaRPr lang="en-GB"/>
                    </a:p>
                  </a:txBody>
                  <a:tcPr/>
                </a:tc>
                <a:tc>
                  <a:txBody>
                    <a:bodyPr/>
                    <a:lstStyle/>
                    <a:p>
                      <a:r>
                        <a:rPr lang="en-GB" smtClean="0"/>
                        <a:t>The </a:t>
                      </a:r>
                      <a:r>
                        <a:rPr lang="en-GB" smtClean="0"/>
                        <a:t>PHC way</a:t>
                      </a:r>
                      <a:endParaRPr lang="en-GB"/>
                    </a:p>
                  </a:txBody>
                  <a:tcPr/>
                </a:tc>
              </a:tr>
              <a:tr h="370840">
                <a:tc>
                  <a:txBody>
                    <a:bodyPr/>
                    <a:lstStyle/>
                    <a:p>
                      <a:pPr lvl="0"/>
                      <a:r>
                        <a:rPr lang="en-GB" smtClean="0">
                          <a:latin typeface="Calibri" pitchFamily="34" charset="0"/>
                        </a:rPr>
                        <a:t>Workshops are formal,</a:t>
                      </a:r>
                      <a:r>
                        <a:rPr lang="en-GB" baseline="0" smtClean="0">
                          <a:latin typeface="Calibri" pitchFamily="34" charset="0"/>
                        </a:rPr>
                        <a:t> intrusive, inefficient.</a:t>
                      </a:r>
                      <a:endParaRPr lang="en-GB" smtClean="0">
                        <a:latin typeface="Calibri" pitchFamily="34" charset="0"/>
                      </a:endParaRPr>
                    </a:p>
                  </a:txBody>
                  <a:tcPr/>
                </a:tc>
                <a:tc>
                  <a:txBody>
                    <a:bodyPr/>
                    <a:lstStyle/>
                    <a:p>
                      <a:pPr lvl="0"/>
                      <a:r>
                        <a:rPr lang="en-GB" smtClean="0">
                          <a:latin typeface="Calibri" pitchFamily="34" charset="0"/>
                        </a:rPr>
                        <a:t>Workshops are information</a:t>
                      </a:r>
                      <a:r>
                        <a:rPr lang="en-GB" baseline="0" smtClean="0">
                          <a:latin typeface="Calibri" pitchFamily="34" charset="0"/>
                        </a:rPr>
                        <a:t> gathering sessions</a:t>
                      </a:r>
                      <a:r>
                        <a:rPr lang="en-GB" smtClean="0">
                          <a:latin typeface="Calibri" pitchFamily="34" charset="0"/>
                        </a:rPr>
                        <a:t>. No</a:t>
                      </a:r>
                      <a:r>
                        <a:rPr lang="en-GB" baseline="0" smtClean="0">
                          <a:latin typeface="Calibri" pitchFamily="34" charset="0"/>
                        </a:rPr>
                        <a:t> numbers, no evaluation, just rapid feed ‘input’.</a:t>
                      </a:r>
                      <a:endParaRPr lang="en-GB" smtClean="0">
                        <a:latin typeface="Calibri" pitchFamily="34" charset="0"/>
                      </a:endParaRPr>
                    </a:p>
                  </a:txBody>
                  <a:tcPr/>
                </a:tc>
              </a:tr>
              <a:tr h="370840">
                <a:tc>
                  <a:txBody>
                    <a:bodyPr/>
                    <a:lstStyle/>
                    <a:p>
                      <a:pPr lvl="0"/>
                      <a:r>
                        <a:rPr lang="en-GB" smtClean="0">
                          <a:latin typeface="Calibri" pitchFamily="34" charset="0"/>
                        </a:rPr>
                        <a:t>Interactions</a:t>
                      </a:r>
                      <a:r>
                        <a:rPr lang="en-GB" baseline="0" smtClean="0">
                          <a:latin typeface="Calibri" pitchFamily="34" charset="0"/>
                        </a:rPr>
                        <a:t> don’t catch all.</a:t>
                      </a:r>
                      <a:endParaRPr lang="en-GB" smtClean="0">
                        <a:latin typeface="Calibri" pitchFamily="34" charset="0"/>
                      </a:endParaRPr>
                    </a:p>
                  </a:txBody>
                  <a:tcPr/>
                </a:tc>
                <a:tc>
                  <a:txBody>
                    <a:bodyPr/>
                    <a:lstStyle/>
                    <a:p>
                      <a:r>
                        <a:rPr lang="en-GB" baseline="0" smtClean="0">
                          <a:latin typeface="Calibri" pitchFamily="34" charset="0"/>
                        </a:rPr>
                        <a:t>All interactions are recorded and analysed after the meeting. Consolidated information is SCALPED for absorption into the IPR database.</a:t>
                      </a: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66800"/>
            <a:ext cx="8001000" cy="685800"/>
          </a:xfrm>
        </p:spPr>
        <p:txBody>
          <a:bodyPr>
            <a:noAutofit/>
          </a:bodyPr>
          <a:lstStyle/>
          <a:p>
            <a:r>
              <a:rPr lang="en-GB" sz="1800" smtClean="0">
                <a:latin typeface="Calibri" pitchFamily="34" charset="0"/>
              </a:rPr>
              <a:t>The findings are collated into a final report that presents an action plan with a list of action items for tracking to completion. </a:t>
            </a:r>
          </a:p>
        </p:txBody>
      </p:sp>
      <p:sp>
        <p:nvSpPr>
          <p:cNvPr id="2" name="Title 1"/>
          <p:cNvSpPr>
            <a:spLocks noGrp="1"/>
          </p:cNvSpPr>
          <p:nvPr>
            <p:ph type="title"/>
          </p:nvPr>
        </p:nvSpPr>
        <p:spPr>
          <a:xfrm>
            <a:off x="457200" y="274638"/>
            <a:ext cx="8229600" cy="715962"/>
          </a:xfrm>
        </p:spPr>
        <p:txBody>
          <a:bodyPr>
            <a:noAutofit/>
          </a:bodyPr>
          <a:lstStyle/>
          <a:p>
            <a:r>
              <a:rPr lang="en-GB" sz="3200" smtClean="0">
                <a:solidFill>
                  <a:schemeClr val="tx1"/>
                </a:solidFill>
                <a:latin typeface="Calibri" pitchFamily="34" charset="0"/>
              </a:rPr>
              <a:t>How it’s done – The Final Report</a:t>
            </a:r>
            <a:endParaRPr lang="en-US" sz="3200">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17</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[DE</a:t>
            </a:r>
            <a:r>
              <a:rPr lang="en-GB" smtClean="0"/>
              <a:t>]</a:t>
            </a:r>
            <a:endParaRPr lang="en-US" smtClean="0"/>
          </a:p>
        </p:txBody>
      </p:sp>
      <p:graphicFrame>
        <p:nvGraphicFramePr>
          <p:cNvPr id="7" name="Table 6"/>
          <p:cNvGraphicFramePr>
            <a:graphicFrameLocks noGrp="1"/>
          </p:cNvGraphicFramePr>
          <p:nvPr/>
        </p:nvGraphicFramePr>
        <p:xfrm>
          <a:off x="609600" y="1981200"/>
          <a:ext cx="8077206" cy="2839720"/>
        </p:xfrm>
        <a:graphic>
          <a:graphicData uri="http://schemas.openxmlformats.org/drawingml/2006/table">
            <a:tbl>
              <a:tblPr firstRow="1" bandRow="1">
                <a:tableStyleId>{5C22544A-7EE6-4342-B048-85BDC9FD1C3A}</a:tableStyleId>
              </a:tblPr>
              <a:tblGrid>
                <a:gridCol w="2362200"/>
                <a:gridCol w="5715006"/>
              </a:tblGrid>
              <a:tr h="370840">
                <a:tc>
                  <a:txBody>
                    <a:bodyPr/>
                    <a:lstStyle/>
                    <a:p>
                      <a:r>
                        <a:rPr lang="en-GB" smtClean="0"/>
                        <a:t>Traditional</a:t>
                      </a:r>
                      <a:r>
                        <a:rPr lang="en-GB" baseline="0" smtClean="0"/>
                        <a:t> </a:t>
                      </a:r>
                      <a:endParaRPr lang="en-GB"/>
                    </a:p>
                  </a:txBody>
                  <a:tcPr/>
                </a:tc>
                <a:tc>
                  <a:txBody>
                    <a:bodyPr/>
                    <a:lstStyle/>
                    <a:p>
                      <a:r>
                        <a:rPr lang="en-GB" smtClean="0"/>
                        <a:t>The </a:t>
                      </a:r>
                      <a:r>
                        <a:rPr lang="en-GB" smtClean="0"/>
                        <a:t>PHC way</a:t>
                      </a:r>
                      <a:endParaRPr lang="en-GB"/>
                    </a:p>
                  </a:txBody>
                  <a:tcPr/>
                </a:tc>
              </a:tr>
              <a:tr h="370840">
                <a:tc>
                  <a:txBody>
                    <a:bodyPr/>
                    <a:lstStyle/>
                    <a:p>
                      <a:pPr lvl="0"/>
                      <a:r>
                        <a:rPr lang="en-GB" smtClean="0">
                          <a:latin typeface="Calibri" pitchFamily="34" charset="0"/>
                        </a:rPr>
                        <a:t>The report comes</a:t>
                      </a:r>
                      <a:r>
                        <a:rPr lang="en-GB" baseline="0" smtClean="0">
                          <a:latin typeface="Calibri" pitchFamily="34" charset="0"/>
                        </a:rPr>
                        <a:t> at the end.</a:t>
                      </a:r>
                      <a:endParaRPr lang="en-GB" smtClean="0">
                        <a:latin typeface="Calibri" pitchFamily="34" charset="0"/>
                      </a:endParaRPr>
                    </a:p>
                  </a:txBody>
                  <a:tcPr/>
                </a:tc>
                <a:tc>
                  <a:txBody>
                    <a:bodyPr/>
                    <a:lstStyle/>
                    <a:p>
                      <a:pPr lvl="0"/>
                      <a:r>
                        <a:rPr lang="en-GB" smtClean="0">
                          <a:latin typeface="Calibri" pitchFamily="34" charset="0"/>
                        </a:rPr>
                        <a:t>The management will be able to monitor the progress of the report throughout the review. </a:t>
                      </a:r>
                    </a:p>
                  </a:txBody>
                  <a:tcPr/>
                </a:tc>
              </a:tr>
              <a:tr h="370840">
                <a:tc>
                  <a:txBody>
                    <a:bodyPr/>
                    <a:lstStyle/>
                    <a:p>
                      <a:pPr lvl="0"/>
                      <a:r>
                        <a:rPr lang="en-GB" smtClean="0">
                          <a:latin typeface="Calibri" pitchFamily="34" charset="0"/>
                        </a:rPr>
                        <a:t>The report is a work of art!</a:t>
                      </a:r>
                    </a:p>
                  </a:txBody>
                  <a:tcPr/>
                </a:tc>
                <a:tc>
                  <a:txBody>
                    <a:bodyPr/>
                    <a:lstStyle/>
                    <a:p>
                      <a:r>
                        <a:rPr lang="en-GB" smtClean="0">
                          <a:latin typeface="Calibri" pitchFamily="34" charset="0"/>
                        </a:rPr>
                        <a:t>The final report will be compiled from the database and will consist mainly of single sheet Concern</a:t>
                      </a:r>
                      <a:r>
                        <a:rPr lang="en-GB" baseline="0" smtClean="0">
                          <a:latin typeface="Calibri" pitchFamily="34" charset="0"/>
                        </a:rPr>
                        <a:t> Summaries.</a:t>
                      </a:r>
                    </a:p>
                  </a:txBody>
                  <a:tcPr/>
                </a:tc>
              </a:tr>
              <a:tr h="370840">
                <a:tc>
                  <a:txBody>
                    <a:bodyPr/>
                    <a:lstStyle/>
                    <a:p>
                      <a:pPr lvl="0"/>
                      <a:r>
                        <a:rPr lang="en-GB" smtClean="0">
                          <a:latin typeface="Calibri" pitchFamily="34" charset="0"/>
                        </a:rPr>
                        <a:t>The</a:t>
                      </a:r>
                      <a:r>
                        <a:rPr lang="en-GB" baseline="0" smtClean="0">
                          <a:latin typeface="Calibri" pitchFamily="34" charset="0"/>
                        </a:rPr>
                        <a:t> report is a one-off.</a:t>
                      </a:r>
                      <a:endParaRPr lang="en-GB" smtClean="0">
                        <a:latin typeface="Calibri" pitchFamily="34" charset="0"/>
                      </a:endParaRPr>
                    </a:p>
                  </a:txBody>
                  <a:tcPr/>
                </a:tc>
                <a:tc>
                  <a:txBody>
                    <a:bodyPr/>
                    <a:lstStyle/>
                    <a:p>
                      <a:r>
                        <a:rPr lang="en-GB" baseline="0" smtClean="0">
                          <a:latin typeface="Calibri" pitchFamily="34" charset="0"/>
                        </a:rPr>
                        <a:t>The report is a living document. If used within the context of the IPR database, it is continually adjusted and the progress of action strategy implementation can be seen in dashboard form right up to completion.</a:t>
                      </a: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2800" smtClean="0">
                <a:latin typeface="Calibri" pitchFamily="34" charset="0"/>
              </a:rPr>
              <a:t>There are Seven:</a:t>
            </a:r>
          </a:p>
          <a:p>
            <a:pPr lvl="2"/>
            <a:r>
              <a:rPr lang="en-GB" smtClean="0">
                <a:latin typeface="Calibri" pitchFamily="34" charset="0"/>
              </a:rPr>
              <a:t>Coordination</a:t>
            </a:r>
          </a:p>
          <a:p>
            <a:pPr lvl="2"/>
            <a:r>
              <a:rPr lang="en-GB" smtClean="0">
                <a:latin typeface="Calibri" pitchFamily="34" charset="0"/>
              </a:rPr>
              <a:t>Team Building</a:t>
            </a:r>
          </a:p>
          <a:p>
            <a:pPr lvl="2"/>
            <a:r>
              <a:rPr lang="en-GB" smtClean="0">
                <a:latin typeface="Calibri" pitchFamily="34" charset="0"/>
              </a:rPr>
              <a:t>Monitoring and Control</a:t>
            </a:r>
          </a:p>
          <a:p>
            <a:pPr lvl="2"/>
            <a:r>
              <a:rPr lang="en-GB" smtClean="0">
                <a:latin typeface="Calibri" pitchFamily="34" charset="0"/>
              </a:rPr>
              <a:t>Change Management</a:t>
            </a:r>
          </a:p>
          <a:p>
            <a:pPr lvl="2"/>
            <a:r>
              <a:rPr lang="en-GB" smtClean="0">
                <a:latin typeface="Calibri" pitchFamily="34" charset="0"/>
              </a:rPr>
              <a:t>People Planning</a:t>
            </a:r>
          </a:p>
          <a:p>
            <a:pPr lvl="2"/>
            <a:r>
              <a:rPr lang="en-GB" smtClean="0">
                <a:latin typeface="Calibri" pitchFamily="34" charset="0"/>
              </a:rPr>
              <a:t>Organisation Management</a:t>
            </a:r>
          </a:p>
          <a:p>
            <a:pPr lvl="2"/>
            <a:r>
              <a:rPr lang="en-GB" smtClean="0">
                <a:latin typeface="Calibri" pitchFamily="34" charset="0"/>
              </a:rPr>
              <a:t>Documents and Information</a:t>
            </a:r>
          </a:p>
          <a:p>
            <a:pPr lvl="2"/>
            <a:endParaRPr lang="en-GB" smtClean="0">
              <a:latin typeface="Calibri" pitchFamily="34" charset="0"/>
            </a:endParaRPr>
          </a:p>
          <a:p>
            <a:pPr lvl="2"/>
            <a:endParaRPr lang="en-GB" smtClean="0">
              <a:latin typeface="Calibri" pitchFamily="34" charset="0"/>
            </a:endParaRPr>
          </a:p>
          <a:p>
            <a:pPr lvl="5"/>
            <a:endParaRPr lang="en-GB" smtClean="0">
              <a:latin typeface="Calibri" pitchFamily="34" charset="0"/>
            </a:endParaRPr>
          </a:p>
          <a:p>
            <a:pPr lvl="2"/>
            <a:endParaRPr lang="en-GB" smtClean="0">
              <a:latin typeface="Calibri" pitchFamily="34" charset="0"/>
            </a:endParaRPr>
          </a:p>
          <a:p>
            <a:pPr lvl="5"/>
            <a:endParaRPr lang="en-GB" smtClean="0">
              <a:latin typeface="Calibri" pitchFamily="34" charset="0"/>
            </a:endParaRPr>
          </a:p>
          <a:p>
            <a:pPr lvl="5"/>
            <a:endParaRPr lang="en-GB" smtClean="0">
              <a:latin typeface="Calibri" pitchFamily="34" charset="0"/>
            </a:endParaRPr>
          </a:p>
          <a:p>
            <a:endParaRPr lang="en-GB" sz="2800" smtClean="0">
              <a:latin typeface="Calibri" pitchFamily="34" charset="0"/>
            </a:endParaRPr>
          </a:p>
        </p:txBody>
      </p:sp>
      <p:sp>
        <p:nvSpPr>
          <p:cNvPr id="2" name="Title 1"/>
          <p:cNvSpPr>
            <a:spLocks noGrp="1"/>
          </p:cNvSpPr>
          <p:nvPr>
            <p:ph type="title"/>
          </p:nvPr>
        </p:nvSpPr>
        <p:spPr/>
        <p:txBody>
          <a:bodyPr>
            <a:normAutofit/>
          </a:bodyPr>
          <a:lstStyle/>
          <a:p>
            <a:r>
              <a:rPr lang="en-GB" smtClean="0">
                <a:solidFill>
                  <a:schemeClr val="tx1"/>
                </a:solidFill>
                <a:latin typeface="Calibri" pitchFamily="34" charset="0"/>
              </a:rPr>
              <a:t>Key Focus Areas</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18</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[E</a:t>
            </a:r>
            <a:r>
              <a:rPr lang="en-GB" smtClean="0"/>
              <a:t>]</a:t>
            </a: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2800" smtClean="0">
                <a:latin typeface="Calibri" pitchFamily="34" charset="0"/>
              </a:rPr>
              <a:t>Coordination</a:t>
            </a:r>
          </a:p>
          <a:p>
            <a:pPr lvl="2"/>
            <a:r>
              <a:rPr lang="en-GB" smtClean="0">
                <a:latin typeface="Calibri" pitchFamily="34" charset="0"/>
              </a:rPr>
              <a:t>When materials or information in the project moves from one place to another, either regularly or in single one-time movements, there needs to be special attention given to the process. </a:t>
            </a:r>
          </a:p>
          <a:p>
            <a:pPr lvl="2"/>
            <a:r>
              <a:rPr lang="en-GB" smtClean="0">
                <a:latin typeface="Calibri" pitchFamily="34" charset="0"/>
              </a:rPr>
              <a:t>It should be in a coordination process that identifies and stipulates a hierarchy of coordination procedures. </a:t>
            </a:r>
          </a:p>
          <a:p>
            <a:pPr lvl="2"/>
            <a:r>
              <a:rPr lang="en-GB" smtClean="0">
                <a:latin typeface="Calibri" pitchFamily="34" charset="0"/>
              </a:rPr>
              <a:t>A coordination procedure integrates the objectives of the various project functions (planning, operations, materials management etc.) </a:t>
            </a:r>
          </a:p>
          <a:p>
            <a:pPr lvl="5"/>
            <a:endParaRPr lang="en-GB" smtClean="0">
              <a:latin typeface="Calibri" pitchFamily="34" charset="0"/>
            </a:endParaRPr>
          </a:p>
          <a:p>
            <a:pPr lvl="2"/>
            <a:endParaRPr lang="en-GB" smtClean="0">
              <a:latin typeface="Calibri" pitchFamily="34" charset="0"/>
            </a:endParaRPr>
          </a:p>
          <a:p>
            <a:pPr lvl="5"/>
            <a:endParaRPr lang="en-GB" smtClean="0">
              <a:latin typeface="Calibri" pitchFamily="34" charset="0"/>
            </a:endParaRPr>
          </a:p>
          <a:p>
            <a:pPr lvl="5"/>
            <a:endParaRPr lang="en-GB" smtClean="0">
              <a:latin typeface="Calibri" pitchFamily="34" charset="0"/>
            </a:endParaRPr>
          </a:p>
          <a:p>
            <a:endParaRPr lang="en-GB" sz="2800" smtClean="0">
              <a:latin typeface="Calibri" pitchFamily="34" charset="0"/>
            </a:endParaRPr>
          </a:p>
        </p:txBody>
      </p:sp>
      <p:sp>
        <p:nvSpPr>
          <p:cNvPr id="2" name="Title 1"/>
          <p:cNvSpPr>
            <a:spLocks noGrp="1"/>
          </p:cNvSpPr>
          <p:nvPr>
            <p:ph type="title"/>
          </p:nvPr>
        </p:nvSpPr>
        <p:spPr/>
        <p:txBody>
          <a:bodyPr>
            <a:normAutofit/>
          </a:bodyPr>
          <a:lstStyle/>
          <a:p>
            <a:r>
              <a:rPr lang="en-GB" smtClean="0">
                <a:solidFill>
                  <a:schemeClr val="tx1"/>
                </a:solidFill>
                <a:latin typeface="Calibri" pitchFamily="34" charset="0"/>
              </a:rPr>
              <a:t>Key Focus Areas (1 of 7)</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19</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[EA</a:t>
            </a:r>
            <a:r>
              <a:rPr lang="en-GB" smtClean="0"/>
              <a:t>]</a:t>
            </a: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858962"/>
            <a:ext cx="7010400" cy="3932238"/>
          </a:xfrm>
        </p:spPr>
        <p:txBody>
          <a:bodyPr/>
          <a:lstStyle/>
          <a:p>
            <a:r>
              <a:rPr lang="en-US" dirty="0" smtClean="0">
                <a:latin typeface="Calibri" pitchFamily="34" charset="0"/>
              </a:rPr>
              <a:t>Independent – to a certain extent!</a:t>
            </a:r>
          </a:p>
          <a:p>
            <a:r>
              <a:rPr lang="en-US" dirty="0" smtClean="0">
                <a:latin typeface="Calibri" pitchFamily="34" charset="0"/>
              </a:rPr>
              <a:t>Review - with ‘grassroots’ input.</a:t>
            </a:r>
          </a:p>
          <a:p>
            <a:r>
              <a:rPr lang="en-US" dirty="0" smtClean="0">
                <a:latin typeface="Calibri" pitchFamily="34" charset="0"/>
              </a:rPr>
              <a:t>Practical, Focused Action Plans</a:t>
            </a:r>
          </a:p>
          <a:p>
            <a:r>
              <a:rPr lang="en-US" dirty="0" smtClean="0">
                <a:latin typeface="Calibri" pitchFamily="34" charset="0"/>
              </a:rPr>
              <a:t>Lifecycle Tracking of Project Concerns</a:t>
            </a:r>
          </a:p>
          <a:p>
            <a:r>
              <a:rPr lang="en-US" dirty="0" smtClean="0">
                <a:latin typeface="Calibri" pitchFamily="34" charset="0"/>
              </a:rPr>
              <a:t>Emphasis on Continuous Assessment.</a:t>
            </a:r>
          </a:p>
          <a:p>
            <a:endParaRPr lang="en-US" dirty="0" smtClean="0">
              <a:latin typeface="Calibri" pitchFamily="34" charset="0"/>
            </a:endParaRPr>
          </a:p>
          <a:p>
            <a:r>
              <a:rPr lang="en-US" dirty="0" smtClean="0">
                <a:latin typeface="Calibri" pitchFamily="34" charset="0"/>
              </a:rPr>
              <a:t>Review ‘report’ is NOT the main focus.</a:t>
            </a:r>
          </a:p>
          <a:p>
            <a:endParaRPr lang="en-US" dirty="0" smtClean="0">
              <a:latin typeface="Calibri" pitchFamily="34" charset="0"/>
            </a:endParaRPr>
          </a:p>
          <a:p>
            <a:endParaRPr lang="en-US" dirty="0"/>
          </a:p>
        </p:txBody>
      </p:sp>
      <p:sp>
        <p:nvSpPr>
          <p:cNvPr id="2" name="Title 1"/>
          <p:cNvSpPr>
            <a:spLocks noGrp="1"/>
          </p:cNvSpPr>
          <p:nvPr>
            <p:ph type="title"/>
          </p:nvPr>
        </p:nvSpPr>
        <p:spPr/>
        <p:txBody>
          <a:bodyPr>
            <a:normAutofit fontScale="90000"/>
          </a:bodyPr>
          <a:lstStyle/>
          <a:p>
            <a:r>
              <a:rPr lang="en-US" dirty="0" smtClean="0">
                <a:solidFill>
                  <a:schemeClr val="tx1"/>
                </a:solidFill>
                <a:latin typeface="Calibri" pitchFamily="34" charset="0"/>
              </a:rPr>
              <a:t>Proposing a Methodology </a:t>
            </a:r>
            <a:br>
              <a:rPr lang="en-US" dirty="0" smtClean="0">
                <a:solidFill>
                  <a:schemeClr val="tx1"/>
                </a:solidFill>
                <a:latin typeface="Calibri" pitchFamily="34" charset="0"/>
              </a:rPr>
            </a:br>
            <a:r>
              <a:rPr lang="en-US" dirty="0" smtClean="0">
                <a:solidFill>
                  <a:schemeClr val="tx1"/>
                </a:solidFill>
                <a:latin typeface="Calibri" pitchFamily="34" charset="0"/>
              </a:rPr>
              <a:t>… for Independent Project Review (IPR)</a:t>
            </a:r>
            <a:endParaRPr lang="en-US" dirty="0">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2</a:t>
            </a:fld>
            <a:endParaRPr lang="en-US" dirty="0"/>
          </a:p>
        </p:txBody>
      </p:sp>
      <p:sp>
        <p:nvSpPr>
          <p:cNvPr id="6" name="Footer Placeholder 5"/>
          <p:cNvSpPr>
            <a:spLocks noGrp="1"/>
          </p:cNvSpPr>
          <p:nvPr>
            <p:ph type="ftr" sz="quarter" idx="11"/>
          </p:nvPr>
        </p:nvSpPr>
        <p:spPr>
          <a:xfrm>
            <a:off x="76200" y="6492875"/>
            <a:ext cx="2286000" cy="365125"/>
          </a:xfrm>
        </p:spPr>
        <p:txBody>
          <a:bodyPr/>
          <a:lstStyle/>
          <a:p>
            <a:pPr algn="l"/>
            <a:r>
              <a:rPr lang="en-GB" dirty="0" smtClean="0"/>
              <a:t>Independent Project Review [A</a:t>
            </a:r>
            <a:r>
              <a:rPr lang="en-GB" dirty="0" smtClean="0"/>
              <a:t>]</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2800" smtClean="0">
                <a:latin typeface="Calibri" pitchFamily="34" charset="0"/>
              </a:rPr>
              <a:t>Team Building</a:t>
            </a:r>
          </a:p>
          <a:p>
            <a:pPr lvl="2"/>
            <a:r>
              <a:rPr lang="en-GB" smtClean="0">
                <a:latin typeface="Calibri" pitchFamily="34" charset="0"/>
              </a:rPr>
              <a:t>For a project specific team, team building programme can be an asset in pursuit of an organizational ‘vision’.</a:t>
            </a:r>
          </a:p>
          <a:p>
            <a:pPr lvl="2"/>
            <a:r>
              <a:rPr lang="en-GB" smtClean="0">
                <a:latin typeface="Calibri" pitchFamily="34" charset="0"/>
              </a:rPr>
              <a:t>The team members must see where they fit in.</a:t>
            </a:r>
          </a:p>
          <a:p>
            <a:pPr lvl="2"/>
            <a:r>
              <a:rPr lang="en-GB" smtClean="0">
                <a:latin typeface="Calibri" pitchFamily="34" charset="0"/>
              </a:rPr>
              <a:t>The whole team’s actions and efforts contribute towards the project’s vision.</a:t>
            </a:r>
          </a:p>
          <a:p>
            <a:pPr lvl="2"/>
            <a:endParaRPr lang="en-GB" smtClean="0">
              <a:latin typeface="Calibri" pitchFamily="34" charset="0"/>
            </a:endParaRPr>
          </a:p>
          <a:p>
            <a:pPr lvl="5"/>
            <a:endParaRPr lang="en-GB" smtClean="0">
              <a:latin typeface="Calibri" pitchFamily="34" charset="0"/>
            </a:endParaRPr>
          </a:p>
          <a:p>
            <a:pPr lvl="5"/>
            <a:endParaRPr lang="en-GB" smtClean="0">
              <a:latin typeface="Calibri" pitchFamily="34" charset="0"/>
            </a:endParaRPr>
          </a:p>
          <a:p>
            <a:endParaRPr lang="en-GB" sz="2800" smtClean="0">
              <a:latin typeface="Calibri" pitchFamily="34" charset="0"/>
            </a:endParaRPr>
          </a:p>
        </p:txBody>
      </p:sp>
      <p:sp>
        <p:nvSpPr>
          <p:cNvPr id="2" name="Title 1"/>
          <p:cNvSpPr>
            <a:spLocks noGrp="1"/>
          </p:cNvSpPr>
          <p:nvPr>
            <p:ph type="title"/>
          </p:nvPr>
        </p:nvSpPr>
        <p:spPr/>
        <p:txBody>
          <a:bodyPr>
            <a:normAutofit/>
          </a:bodyPr>
          <a:lstStyle/>
          <a:p>
            <a:r>
              <a:rPr lang="en-GB" smtClean="0">
                <a:solidFill>
                  <a:schemeClr val="tx1"/>
                </a:solidFill>
                <a:latin typeface="Calibri" pitchFamily="34" charset="0"/>
              </a:rPr>
              <a:t>Key Focus Areas (2 of 7)</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20</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[EB</a:t>
            </a:r>
            <a:r>
              <a:rPr lang="en-GB" smtClean="0"/>
              <a:t>]</a:t>
            </a: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2800" smtClean="0">
                <a:latin typeface="Calibri" pitchFamily="34" charset="0"/>
              </a:rPr>
              <a:t>Monitoring and Control</a:t>
            </a:r>
          </a:p>
          <a:p>
            <a:pPr lvl="2"/>
            <a:r>
              <a:rPr lang="en-GB" smtClean="0">
                <a:latin typeface="Calibri" pitchFamily="34" charset="0"/>
              </a:rPr>
              <a:t>Progress of the current workforce needs continuous reassessment.</a:t>
            </a:r>
          </a:p>
          <a:p>
            <a:pPr lvl="2"/>
            <a:r>
              <a:rPr lang="en-GB" smtClean="0">
                <a:latin typeface="Calibri" pitchFamily="34" charset="0"/>
              </a:rPr>
              <a:t>We track the required quality of the planned deliverables.</a:t>
            </a:r>
          </a:p>
          <a:p>
            <a:pPr lvl="2"/>
            <a:r>
              <a:rPr lang="en-GB" smtClean="0">
                <a:latin typeface="Calibri" pitchFamily="34" charset="0"/>
              </a:rPr>
              <a:t>We track availability of resources needed to manage the project requirements and priorities.</a:t>
            </a:r>
          </a:p>
          <a:p>
            <a:pPr lvl="2"/>
            <a:endParaRPr lang="en-GB" smtClean="0">
              <a:latin typeface="Calibri" pitchFamily="34" charset="0"/>
            </a:endParaRPr>
          </a:p>
          <a:p>
            <a:pPr lvl="5"/>
            <a:endParaRPr lang="en-GB" smtClean="0">
              <a:latin typeface="Calibri" pitchFamily="34" charset="0"/>
            </a:endParaRPr>
          </a:p>
          <a:p>
            <a:pPr lvl="5"/>
            <a:endParaRPr lang="en-GB" smtClean="0">
              <a:latin typeface="Calibri" pitchFamily="34" charset="0"/>
            </a:endParaRPr>
          </a:p>
          <a:p>
            <a:endParaRPr lang="en-GB" sz="2800" smtClean="0">
              <a:latin typeface="Calibri" pitchFamily="34" charset="0"/>
            </a:endParaRPr>
          </a:p>
        </p:txBody>
      </p:sp>
      <p:sp>
        <p:nvSpPr>
          <p:cNvPr id="2" name="Title 1"/>
          <p:cNvSpPr>
            <a:spLocks noGrp="1"/>
          </p:cNvSpPr>
          <p:nvPr>
            <p:ph type="title"/>
          </p:nvPr>
        </p:nvSpPr>
        <p:spPr/>
        <p:txBody>
          <a:bodyPr>
            <a:normAutofit/>
          </a:bodyPr>
          <a:lstStyle/>
          <a:p>
            <a:r>
              <a:rPr lang="en-GB" smtClean="0">
                <a:solidFill>
                  <a:schemeClr val="tx1"/>
                </a:solidFill>
                <a:latin typeface="Calibri" pitchFamily="34" charset="0"/>
              </a:rPr>
              <a:t>Key Focus Areas (3 of 7)</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21</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[EC</a:t>
            </a:r>
            <a:r>
              <a:rPr lang="en-GB" smtClean="0"/>
              <a:t>]</a:t>
            </a: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2800" smtClean="0">
                <a:latin typeface="Calibri" pitchFamily="34" charset="0"/>
              </a:rPr>
              <a:t>Change Management</a:t>
            </a:r>
          </a:p>
          <a:p>
            <a:pPr lvl="2"/>
            <a:r>
              <a:rPr lang="en-GB" smtClean="0">
                <a:latin typeface="Calibri" pitchFamily="34" charset="0"/>
              </a:rPr>
              <a:t>There must be in the project a system that can control changes and ultimately assist in controlling cost and schedule.</a:t>
            </a:r>
          </a:p>
        </p:txBody>
      </p:sp>
      <p:sp>
        <p:nvSpPr>
          <p:cNvPr id="2" name="Title 1"/>
          <p:cNvSpPr>
            <a:spLocks noGrp="1"/>
          </p:cNvSpPr>
          <p:nvPr>
            <p:ph type="title"/>
          </p:nvPr>
        </p:nvSpPr>
        <p:spPr/>
        <p:txBody>
          <a:bodyPr>
            <a:normAutofit/>
          </a:bodyPr>
          <a:lstStyle/>
          <a:p>
            <a:r>
              <a:rPr lang="en-GB" smtClean="0">
                <a:solidFill>
                  <a:schemeClr val="tx1"/>
                </a:solidFill>
                <a:latin typeface="Calibri" pitchFamily="34" charset="0"/>
              </a:rPr>
              <a:t>Key Focus Areas (4 of 7)</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22</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[ED</a:t>
            </a:r>
            <a:r>
              <a:rPr lang="en-GB" smtClean="0"/>
              <a:t>]</a:t>
            </a: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2800" smtClean="0">
                <a:latin typeface="Calibri" pitchFamily="34" charset="0"/>
              </a:rPr>
              <a:t>People Planning</a:t>
            </a:r>
          </a:p>
          <a:p>
            <a:pPr lvl="2"/>
            <a:r>
              <a:rPr lang="en-GB" smtClean="0">
                <a:latin typeface="Calibri" pitchFamily="34" charset="0"/>
              </a:rPr>
              <a:t>Organizational development and human resource planning with special emphasis on team members who may be destined for later project organizational assignments.</a:t>
            </a:r>
          </a:p>
        </p:txBody>
      </p:sp>
      <p:sp>
        <p:nvSpPr>
          <p:cNvPr id="2" name="Title 1"/>
          <p:cNvSpPr>
            <a:spLocks noGrp="1"/>
          </p:cNvSpPr>
          <p:nvPr>
            <p:ph type="title"/>
          </p:nvPr>
        </p:nvSpPr>
        <p:spPr/>
        <p:txBody>
          <a:bodyPr>
            <a:normAutofit/>
          </a:bodyPr>
          <a:lstStyle/>
          <a:p>
            <a:r>
              <a:rPr lang="en-GB" smtClean="0">
                <a:solidFill>
                  <a:schemeClr val="tx1"/>
                </a:solidFill>
                <a:latin typeface="Calibri" pitchFamily="34" charset="0"/>
              </a:rPr>
              <a:t>Key Focus Areas (5 of 7)</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23</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[EE</a:t>
            </a:r>
            <a:r>
              <a:rPr lang="en-GB" smtClean="0"/>
              <a:t>]</a:t>
            </a: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2800" smtClean="0">
                <a:latin typeface="Calibri" pitchFamily="34" charset="0"/>
              </a:rPr>
              <a:t>Organisational Management</a:t>
            </a:r>
          </a:p>
          <a:p>
            <a:pPr lvl="2"/>
            <a:r>
              <a:rPr lang="en-GB" smtClean="0">
                <a:latin typeface="Calibri" pitchFamily="34" charset="0"/>
              </a:rPr>
              <a:t>Existing organizational management systems and procedures that have been reviewed, validated, and updated as necessary for compatibility with the project and its planned objectives.</a:t>
            </a:r>
          </a:p>
        </p:txBody>
      </p:sp>
      <p:sp>
        <p:nvSpPr>
          <p:cNvPr id="2" name="Title 1"/>
          <p:cNvSpPr>
            <a:spLocks noGrp="1"/>
          </p:cNvSpPr>
          <p:nvPr>
            <p:ph type="title"/>
          </p:nvPr>
        </p:nvSpPr>
        <p:spPr/>
        <p:txBody>
          <a:bodyPr>
            <a:normAutofit/>
          </a:bodyPr>
          <a:lstStyle/>
          <a:p>
            <a:r>
              <a:rPr lang="en-GB" smtClean="0">
                <a:solidFill>
                  <a:schemeClr val="tx1"/>
                </a:solidFill>
                <a:latin typeface="Calibri" pitchFamily="34" charset="0"/>
              </a:rPr>
              <a:t>Key Focus Areas (6 of 7)</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24</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[EF</a:t>
            </a:r>
            <a:r>
              <a:rPr lang="en-GB" smtClean="0"/>
              <a:t>]</a:t>
            </a:r>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2800" smtClean="0">
                <a:latin typeface="Calibri" pitchFamily="34" charset="0"/>
              </a:rPr>
              <a:t>Documents and Information</a:t>
            </a:r>
          </a:p>
          <a:p>
            <a:pPr lvl="2"/>
            <a:r>
              <a:rPr lang="en-GB" smtClean="0">
                <a:latin typeface="Calibri" pitchFamily="34" charset="0"/>
              </a:rPr>
              <a:t>We know that document management practices have grown beyond the traditional ‘file room’ concept.</a:t>
            </a:r>
          </a:p>
          <a:p>
            <a:pPr lvl="2"/>
            <a:r>
              <a:rPr lang="en-GB" smtClean="0">
                <a:latin typeface="Calibri" pitchFamily="34" charset="0"/>
              </a:rPr>
              <a:t>Information technology methods and computer tools have been created and tested in practice so as to provide the reliable and efficient handling of texts and data.</a:t>
            </a:r>
          </a:p>
          <a:p>
            <a:pPr lvl="2"/>
            <a:r>
              <a:rPr lang="en-GB" smtClean="0">
                <a:latin typeface="Calibri" pitchFamily="34" charset="0"/>
              </a:rPr>
              <a:t>It is essential to project health that document control must be effective and transparent.</a:t>
            </a:r>
          </a:p>
        </p:txBody>
      </p:sp>
      <p:sp>
        <p:nvSpPr>
          <p:cNvPr id="2" name="Title 1"/>
          <p:cNvSpPr>
            <a:spLocks noGrp="1"/>
          </p:cNvSpPr>
          <p:nvPr>
            <p:ph type="title"/>
          </p:nvPr>
        </p:nvSpPr>
        <p:spPr/>
        <p:txBody>
          <a:bodyPr>
            <a:normAutofit/>
          </a:bodyPr>
          <a:lstStyle/>
          <a:p>
            <a:r>
              <a:rPr lang="en-GB" smtClean="0">
                <a:solidFill>
                  <a:schemeClr val="tx1"/>
                </a:solidFill>
                <a:latin typeface="Calibri" pitchFamily="34" charset="0"/>
              </a:rPr>
              <a:t>Key Focus Areas (7 of 7)</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25</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[EG</a:t>
            </a:r>
            <a:r>
              <a:rPr lang="en-GB" smtClean="0"/>
              <a:t>]</a:t>
            </a:r>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2800" smtClean="0">
                <a:latin typeface="Calibri" pitchFamily="34" charset="0"/>
              </a:rPr>
              <a:t>Achievement &amp; Bad Performance – recognise both.</a:t>
            </a:r>
          </a:p>
          <a:p>
            <a:r>
              <a:rPr lang="en-GB" sz="2800" smtClean="0">
                <a:latin typeface="Calibri" pitchFamily="34" charset="0"/>
              </a:rPr>
              <a:t>Listen and Learn - then talk.</a:t>
            </a:r>
          </a:p>
          <a:p>
            <a:r>
              <a:rPr lang="en-GB" sz="2800" smtClean="0">
                <a:latin typeface="Calibri" pitchFamily="34" charset="0"/>
              </a:rPr>
              <a:t>Leverage complainers and detractors.</a:t>
            </a:r>
          </a:p>
          <a:p>
            <a:r>
              <a:rPr lang="en-GB" sz="2800" smtClean="0">
                <a:latin typeface="Calibri" pitchFamily="34" charset="0"/>
              </a:rPr>
              <a:t>Build a team - don’t destroy it.</a:t>
            </a:r>
          </a:p>
          <a:p>
            <a:r>
              <a:rPr lang="en-GB" sz="2800" smtClean="0">
                <a:latin typeface="Calibri" pitchFamily="34" charset="0"/>
              </a:rPr>
              <a:t>Find Consensus – a prelude to success.</a:t>
            </a:r>
          </a:p>
          <a:p>
            <a:r>
              <a:rPr lang="en-GB" sz="2800" smtClean="0">
                <a:latin typeface="Calibri" pitchFamily="34" charset="0"/>
              </a:rPr>
              <a:t>Never say ‘I told you so’</a:t>
            </a:r>
            <a:endParaRPr lang="en-GB" smtClean="0">
              <a:latin typeface="Calibri" pitchFamily="34" charset="0"/>
            </a:endParaRPr>
          </a:p>
          <a:p>
            <a:pPr lvl="5"/>
            <a:endParaRPr lang="en-GB" smtClean="0">
              <a:latin typeface="Calibri" pitchFamily="34" charset="0"/>
            </a:endParaRPr>
          </a:p>
          <a:p>
            <a:pPr lvl="5"/>
            <a:endParaRPr lang="en-GB" smtClean="0">
              <a:latin typeface="Calibri" pitchFamily="34" charset="0"/>
            </a:endParaRPr>
          </a:p>
          <a:p>
            <a:endParaRPr lang="en-GB" sz="2800" smtClean="0">
              <a:latin typeface="Calibri" pitchFamily="34" charset="0"/>
            </a:endParaRPr>
          </a:p>
        </p:txBody>
      </p:sp>
      <p:sp>
        <p:nvSpPr>
          <p:cNvPr id="2" name="Title 1"/>
          <p:cNvSpPr>
            <a:spLocks noGrp="1"/>
          </p:cNvSpPr>
          <p:nvPr>
            <p:ph type="title"/>
          </p:nvPr>
        </p:nvSpPr>
        <p:spPr/>
        <p:txBody>
          <a:bodyPr>
            <a:normAutofit/>
          </a:bodyPr>
          <a:lstStyle/>
          <a:p>
            <a:r>
              <a:rPr lang="en-GB" smtClean="0">
                <a:solidFill>
                  <a:schemeClr val="tx1"/>
                </a:solidFill>
                <a:latin typeface="Calibri" pitchFamily="34" charset="0"/>
              </a:rPr>
              <a:t>The Golden Rules.</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26</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[F</a:t>
            </a:r>
            <a:r>
              <a:rPr lang="en-GB" smtClean="0"/>
              <a:t>]</a:t>
            </a: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2800" smtClean="0">
                <a:latin typeface="Calibri" pitchFamily="34" charset="0"/>
              </a:rPr>
              <a:t>Achievement &amp; Bad Performance – recognise both.</a:t>
            </a:r>
          </a:p>
          <a:p>
            <a:pPr lvl="1"/>
            <a:r>
              <a:rPr lang="en-GB" sz="2400" smtClean="0">
                <a:latin typeface="Calibri" pitchFamily="34" charset="0"/>
              </a:rPr>
              <a:t>Project Reviews tend to focus on the negative. </a:t>
            </a:r>
          </a:p>
          <a:p>
            <a:pPr lvl="1"/>
            <a:r>
              <a:rPr lang="en-GB" sz="2400" smtClean="0">
                <a:latin typeface="Calibri" pitchFamily="34" charset="0"/>
              </a:rPr>
              <a:t>But there is value in leveraging achievement, as well as in correction and improvement.</a:t>
            </a:r>
          </a:p>
          <a:p>
            <a:pPr lvl="1"/>
            <a:r>
              <a:rPr lang="en-GB" sz="2400" smtClean="0">
                <a:latin typeface="Calibri" pitchFamily="34" charset="0"/>
              </a:rPr>
              <a:t>Project Participants are human – recognition of achievement is a key motivation factor. </a:t>
            </a:r>
            <a:endParaRPr lang="en-GB" smtClean="0">
              <a:latin typeface="Calibri" pitchFamily="34" charset="0"/>
            </a:endParaRPr>
          </a:p>
          <a:p>
            <a:pPr lvl="5"/>
            <a:endParaRPr lang="en-GB" smtClean="0">
              <a:latin typeface="Calibri" pitchFamily="34" charset="0"/>
            </a:endParaRPr>
          </a:p>
          <a:p>
            <a:endParaRPr lang="en-GB" sz="2800" smtClean="0">
              <a:latin typeface="Calibri" pitchFamily="34" charset="0"/>
            </a:endParaRPr>
          </a:p>
        </p:txBody>
      </p:sp>
      <p:sp>
        <p:nvSpPr>
          <p:cNvPr id="2" name="Title 1"/>
          <p:cNvSpPr>
            <a:spLocks noGrp="1"/>
          </p:cNvSpPr>
          <p:nvPr>
            <p:ph type="title"/>
          </p:nvPr>
        </p:nvSpPr>
        <p:spPr/>
        <p:txBody>
          <a:bodyPr>
            <a:normAutofit/>
          </a:bodyPr>
          <a:lstStyle/>
          <a:p>
            <a:r>
              <a:rPr lang="en-GB" smtClean="0">
                <a:solidFill>
                  <a:schemeClr val="tx1"/>
                </a:solidFill>
                <a:latin typeface="Calibri" pitchFamily="34" charset="0"/>
              </a:rPr>
              <a:t>Rule 1 – Recognise Achievement</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27</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[FA</a:t>
            </a:r>
            <a:r>
              <a:rPr lang="en-GB" smtClean="0"/>
              <a:t>]</a:t>
            </a:r>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2800" smtClean="0">
                <a:latin typeface="Calibri" pitchFamily="34" charset="0"/>
              </a:rPr>
              <a:t>Pre-conceived Ideas Not Allowed.</a:t>
            </a:r>
          </a:p>
          <a:p>
            <a:pPr lvl="1"/>
            <a:r>
              <a:rPr lang="en-GB" sz="2400" smtClean="0">
                <a:latin typeface="Calibri" pitchFamily="34" charset="0"/>
              </a:rPr>
              <a:t>The key to an improvement strategy is in the dialogue with project participants. </a:t>
            </a:r>
          </a:p>
          <a:p>
            <a:pPr lvl="1"/>
            <a:r>
              <a:rPr lang="en-GB" sz="2400" smtClean="0">
                <a:latin typeface="Calibri" pitchFamily="34" charset="0"/>
              </a:rPr>
              <a:t>A ‘preaching’ reviewer builds barriers to communication!</a:t>
            </a:r>
          </a:p>
          <a:p>
            <a:pPr lvl="1"/>
            <a:r>
              <a:rPr lang="en-GB" sz="2400" smtClean="0">
                <a:latin typeface="Calibri" pitchFamily="34" charset="0"/>
              </a:rPr>
              <a:t>The project participants know what’s wrong – hear them.</a:t>
            </a:r>
          </a:p>
          <a:p>
            <a:pPr lvl="1"/>
            <a:r>
              <a:rPr lang="en-GB" sz="2400" smtClean="0">
                <a:latin typeface="Calibri" pitchFamily="34" charset="0"/>
              </a:rPr>
              <a:t>Humility, openness and professionalism – enables desired frankness from the Project Team.  </a:t>
            </a:r>
            <a:endParaRPr lang="en-GB" smtClean="0">
              <a:latin typeface="Calibri" pitchFamily="34" charset="0"/>
            </a:endParaRPr>
          </a:p>
          <a:p>
            <a:pPr lvl="5"/>
            <a:endParaRPr lang="en-GB" smtClean="0">
              <a:latin typeface="Calibri" pitchFamily="34" charset="0"/>
            </a:endParaRPr>
          </a:p>
          <a:p>
            <a:endParaRPr lang="en-GB" sz="2800" smtClean="0">
              <a:latin typeface="Calibri" pitchFamily="34" charset="0"/>
            </a:endParaRPr>
          </a:p>
        </p:txBody>
      </p:sp>
      <p:sp>
        <p:nvSpPr>
          <p:cNvPr id="2" name="Title 1"/>
          <p:cNvSpPr>
            <a:spLocks noGrp="1"/>
          </p:cNvSpPr>
          <p:nvPr>
            <p:ph type="title"/>
          </p:nvPr>
        </p:nvSpPr>
        <p:spPr/>
        <p:txBody>
          <a:bodyPr>
            <a:normAutofit/>
          </a:bodyPr>
          <a:lstStyle/>
          <a:p>
            <a:r>
              <a:rPr lang="en-GB" smtClean="0">
                <a:solidFill>
                  <a:schemeClr val="tx1"/>
                </a:solidFill>
                <a:latin typeface="Calibri" pitchFamily="34" charset="0"/>
              </a:rPr>
              <a:t>Rule 2 – Listen and Learn, then Talk</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28</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[FB</a:t>
            </a:r>
            <a:r>
              <a:rPr lang="en-GB" smtClean="0"/>
              <a:t>]</a:t>
            </a:r>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2800" smtClean="0">
                <a:latin typeface="Calibri" pitchFamily="34" charset="0"/>
              </a:rPr>
              <a:t>Complainers and Detractors – Leverage Them.</a:t>
            </a:r>
          </a:p>
          <a:p>
            <a:pPr lvl="1"/>
            <a:r>
              <a:rPr lang="en-GB" sz="2400" smtClean="0">
                <a:latin typeface="Calibri" pitchFamily="34" charset="0"/>
              </a:rPr>
              <a:t>The IPR is perfect for venting frustrations – let it flow! </a:t>
            </a:r>
          </a:p>
          <a:p>
            <a:pPr lvl="1"/>
            <a:r>
              <a:rPr lang="en-GB" sz="2400" smtClean="0">
                <a:latin typeface="Calibri" pitchFamily="34" charset="0"/>
              </a:rPr>
              <a:t>Truth will emerge. Analysis differentiates fact from fiction.</a:t>
            </a:r>
          </a:p>
          <a:p>
            <a:pPr lvl="1"/>
            <a:r>
              <a:rPr lang="en-GB" sz="2400" smtClean="0">
                <a:latin typeface="Calibri" pitchFamily="34" charset="0"/>
              </a:rPr>
              <a:t>The greatest benefit is in first flush of dialogue – make strategic cut-offs for contributors.</a:t>
            </a:r>
          </a:p>
          <a:p>
            <a:pPr lvl="1"/>
            <a:r>
              <a:rPr lang="en-GB" sz="2400" smtClean="0">
                <a:latin typeface="Calibri" pitchFamily="34" charset="0"/>
              </a:rPr>
              <a:t>Keep bringing the meeting back to the discussion theme. </a:t>
            </a:r>
            <a:endParaRPr lang="en-GB" smtClean="0">
              <a:latin typeface="Calibri" pitchFamily="34" charset="0"/>
            </a:endParaRPr>
          </a:p>
          <a:p>
            <a:pPr lvl="5"/>
            <a:endParaRPr lang="en-GB" smtClean="0">
              <a:latin typeface="Calibri" pitchFamily="34" charset="0"/>
            </a:endParaRPr>
          </a:p>
          <a:p>
            <a:endParaRPr lang="en-GB" sz="2800" smtClean="0">
              <a:latin typeface="Calibri" pitchFamily="34" charset="0"/>
            </a:endParaRPr>
          </a:p>
        </p:txBody>
      </p:sp>
      <p:sp>
        <p:nvSpPr>
          <p:cNvPr id="2" name="Title 1"/>
          <p:cNvSpPr>
            <a:spLocks noGrp="1"/>
          </p:cNvSpPr>
          <p:nvPr>
            <p:ph type="title"/>
          </p:nvPr>
        </p:nvSpPr>
        <p:spPr/>
        <p:txBody>
          <a:bodyPr>
            <a:normAutofit/>
          </a:bodyPr>
          <a:lstStyle/>
          <a:p>
            <a:r>
              <a:rPr lang="en-GB" smtClean="0">
                <a:solidFill>
                  <a:schemeClr val="tx1"/>
                </a:solidFill>
                <a:latin typeface="Calibri" pitchFamily="34" charset="0"/>
              </a:rPr>
              <a:t>Rule 3 – Hear Gripes and Complaints</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29</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[FC</a:t>
            </a:r>
            <a:r>
              <a:rPr lang="en-GB" smtClean="0"/>
              <a:t>]</a:t>
            </a: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2400" y="1295400"/>
            <a:ext cx="4343400" cy="4953000"/>
          </a:xfrm>
        </p:spPr>
        <p:txBody>
          <a:bodyPr>
            <a:normAutofit fontScale="77500" lnSpcReduction="20000"/>
          </a:bodyPr>
          <a:lstStyle/>
          <a:p>
            <a:pPr lvl="2" algn="r"/>
            <a:endParaRPr lang="es-ES" dirty="0" smtClean="0">
              <a:latin typeface="Calibri" pitchFamily="34" charset="0"/>
            </a:endParaRPr>
          </a:p>
          <a:p>
            <a:r>
              <a:rPr lang="en-GB" dirty="0" err="1" smtClean="0">
                <a:latin typeface="Calibri" pitchFamily="34" charset="0"/>
              </a:rPr>
              <a:t>Optara</a:t>
            </a:r>
            <a:r>
              <a:rPr lang="en-GB" smtClean="0">
                <a:latin typeface="Calibri" pitchFamily="34" charset="0"/>
              </a:rPr>
              <a:t> Refinery Upgrade </a:t>
            </a:r>
            <a:r>
              <a:rPr lang="en-GB" smtClean="0">
                <a:latin typeface="Calibri" pitchFamily="34" charset="0"/>
              </a:rPr>
              <a:t>(</a:t>
            </a:r>
            <a:r>
              <a:rPr lang="en-GB" smtClean="0">
                <a:latin typeface="Calibri" pitchFamily="34" charset="0"/>
              </a:rPr>
              <a:t>2015) </a:t>
            </a:r>
            <a:endParaRPr lang="en-GB" smtClean="0">
              <a:latin typeface="Calibri" pitchFamily="34" charset="0"/>
            </a:endParaRPr>
          </a:p>
          <a:p>
            <a:pPr lvl="2">
              <a:buNone/>
            </a:pPr>
            <a:r>
              <a:rPr lang="en-GB" smtClean="0">
                <a:latin typeface="Calibri" pitchFamily="34" charset="0"/>
              </a:rPr>
              <a:t>Belgium</a:t>
            </a:r>
            <a:r>
              <a:rPr lang="en-GB" smtClean="0">
                <a:latin typeface="Calibri" pitchFamily="34" charset="0"/>
              </a:rPr>
              <a:t> </a:t>
            </a:r>
            <a:r>
              <a:rPr lang="en-GB" smtClean="0">
                <a:latin typeface="Calibri" pitchFamily="34" charset="0"/>
              </a:rPr>
              <a:t>– </a:t>
            </a:r>
            <a:r>
              <a:rPr lang="en-GB" smtClean="0">
                <a:latin typeface="Calibri" pitchFamily="34" charset="0"/>
              </a:rPr>
              <a:t>Total</a:t>
            </a:r>
          </a:p>
          <a:p>
            <a:pPr lvl="2">
              <a:buNone/>
            </a:pPr>
            <a:endParaRPr lang="en-GB" smtClean="0">
              <a:latin typeface="Calibri" pitchFamily="34" charset="0"/>
            </a:endParaRPr>
          </a:p>
          <a:p>
            <a:r>
              <a:rPr lang="es-ES" smtClean="0">
                <a:latin typeface="Calibri" pitchFamily="34" charset="0"/>
              </a:rPr>
              <a:t>USAN </a:t>
            </a:r>
            <a:r>
              <a:rPr lang="es-ES" err="1" smtClean="0">
                <a:latin typeface="Calibri" pitchFamily="34" charset="0"/>
              </a:rPr>
              <a:t>Subsea</a:t>
            </a:r>
            <a:r>
              <a:rPr lang="es-ES" smtClean="0">
                <a:latin typeface="Calibri" pitchFamily="34" charset="0"/>
              </a:rPr>
              <a:t> </a:t>
            </a:r>
            <a:r>
              <a:rPr lang="es-ES" err="1" smtClean="0">
                <a:latin typeface="Calibri" pitchFamily="34" charset="0"/>
              </a:rPr>
              <a:t>Manifold</a:t>
            </a:r>
            <a:r>
              <a:rPr lang="es-ES" smtClean="0">
                <a:latin typeface="Calibri" pitchFamily="34" charset="0"/>
              </a:rPr>
              <a:t> (2008)</a:t>
            </a:r>
          </a:p>
          <a:p>
            <a:pPr lvl="2">
              <a:buNone/>
            </a:pPr>
            <a:r>
              <a:rPr lang="es-ES" smtClean="0">
                <a:latin typeface="Calibri" pitchFamily="34" charset="0"/>
              </a:rPr>
              <a:t>Nigeria - Cameron / Total</a:t>
            </a:r>
          </a:p>
          <a:p>
            <a:pPr lvl="2" algn="r">
              <a:buNone/>
            </a:pPr>
            <a:endParaRPr lang="en-GB" smtClean="0">
              <a:latin typeface="Calibri" pitchFamily="34" charset="0"/>
            </a:endParaRPr>
          </a:p>
          <a:p>
            <a:r>
              <a:rPr lang="en-GB" smtClean="0">
                <a:latin typeface="Calibri" pitchFamily="34" charset="0"/>
              </a:rPr>
              <a:t>OKLNG (2007)</a:t>
            </a:r>
          </a:p>
          <a:p>
            <a:pPr lvl="2">
              <a:buNone/>
            </a:pPr>
            <a:r>
              <a:rPr lang="en-GB" smtClean="0">
                <a:latin typeface="Calibri" pitchFamily="34" charset="0"/>
              </a:rPr>
              <a:t>Nigeria – BG/Chevron/Shell/NNPC</a:t>
            </a:r>
          </a:p>
          <a:p>
            <a:pPr lvl="2" algn="r"/>
            <a:endParaRPr lang="en-GB" smtClean="0">
              <a:latin typeface="Calibri" pitchFamily="34" charset="0"/>
            </a:endParaRPr>
          </a:p>
          <a:p>
            <a:r>
              <a:rPr lang="en-GB" err="1" smtClean="0">
                <a:latin typeface="Calibri" pitchFamily="34" charset="0"/>
              </a:rPr>
              <a:t>Bonga</a:t>
            </a:r>
            <a:r>
              <a:rPr lang="en-GB" smtClean="0">
                <a:latin typeface="Calibri" pitchFamily="34" charset="0"/>
              </a:rPr>
              <a:t> Subsea Field Dev. (2005)</a:t>
            </a:r>
          </a:p>
          <a:p>
            <a:pPr lvl="2">
              <a:buNone/>
            </a:pPr>
            <a:r>
              <a:rPr lang="en-GB" smtClean="0">
                <a:latin typeface="Calibri" pitchFamily="34" charset="0"/>
              </a:rPr>
              <a:t>Nigeria – Shell</a:t>
            </a:r>
          </a:p>
          <a:p>
            <a:pPr lvl="2" algn="r"/>
            <a:endParaRPr lang="en-GB" smtClean="0">
              <a:latin typeface="Calibri" pitchFamily="34" charset="0"/>
            </a:endParaRPr>
          </a:p>
          <a:p>
            <a:r>
              <a:rPr lang="en-GB" smtClean="0">
                <a:latin typeface="Calibri" pitchFamily="34" charset="0"/>
              </a:rPr>
              <a:t>LUL Connect Project (2004)</a:t>
            </a:r>
          </a:p>
          <a:p>
            <a:pPr lvl="2">
              <a:buNone/>
            </a:pPr>
            <a:r>
              <a:rPr lang="en-GB" smtClean="0">
                <a:latin typeface="Calibri" pitchFamily="34" charset="0"/>
              </a:rPr>
              <a:t>London Underground Ltd</a:t>
            </a:r>
          </a:p>
          <a:p>
            <a:pPr lvl="2" algn="r"/>
            <a:endParaRPr lang="en-GB" smtClean="0">
              <a:latin typeface="Calibri" pitchFamily="34" charset="0"/>
            </a:endParaRPr>
          </a:p>
          <a:p>
            <a:r>
              <a:rPr lang="en-GB" smtClean="0">
                <a:latin typeface="Calibri" pitchFamily="34" charset="0"/>
              </a:rPr>
              <a:t>West Libyan Gas Pipeline (2003)</a:t>
            </a:r>
          </a:p>
          <a:p>
            <a:pPr lvl="2">
              <a:buNone/>
            </a:pPr>
            <a:r>
              <a:rPr lang="en-GB" smtClean="0">
                <a:latin typeface="Calibri" pitchFamily="34" charset="0"/>
              </a:rPr>
              <a:t>Libyan Desert – </a:t>
            </a:r>
            <a:r>
              <a:rPr lang="en-GB" err="1" smtClean="0">
                <a:latin typeface="Calibri" pitchFamily="34" charset="0"/>
              </a:rPr>
              <a:t>Agip</a:t>
            </a:r>
            <a:r>
              <a:rPr lang="en-GB" smtClean="0">
                <a:latin typeface="Calibri" pitchFamily="34" charset="0"/>
              </a:rPr>
              <a:t> </a:t>
            </a:r>
            <a:r>
              <a:rPr lang="en-GB" smtClean="0">
                <a:latin typeface="Calibri" pitchFamily="34" charset="0"/>
              </a:rPr>
              <a:t>Gas</a:t>
            </a:r>
          </a:p>
        </p:txBody>
      </p:sp>
      <p:sp>
        <p:nvSpPr>
          <p:cNvPr id="2" name="Title 1"/>
          <p:cNvSpPr>
            <a:spLocks noGrp="1"/>
          </p:cNvSpPr>
          <p:nvPr>
            <p:ph type="title"/>
          </p:nvPr>
        </p:nvSpPr>
        <p:spPr/>
        <p:txBody>
          <a:bodyPr/>
          <a:lstStyle/>
          <a:p>
            <a:r>
              <a:rPr lang="en-US" smtClean="0">
                <a:solidFill>
                  <a:schemeClr val="tx1"/>
                </a:solidFill>
                <a:latin typeface="Calibri" pitchFamily="34" charset="0"/>
              </a:rPr>
              <a:t>Reference Projects</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3</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[B</a:t>
            </a:r>
            <a:r>
              <a:rPr lang="en-GB" smtClean="0"/>
              <a:t>]</a:t>
            </a: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2800" smtClean="0">
                <a:latin typeface="Calibri" pitchFamily="34" charset="0"/>
              </a:rPr>
              <a:t>Build the Team – Don’t Destroy It.</a:t>
            </a:r>
          </a:p>
          <a:p>
            <a:pPr lvl="1"/>
            <a:r>
              <a:rPr lang="en-GB" sz="2400" smtClean="0">
                <a:latin typeface="Calibri" pitchFamily="34" charset="0"/>
              </a:rPr>
              <a:t>The IPR can be used to foster team spirit – leverage this! </a:t>
            </a:r>
          </a:p>
          <a:p>
            <a:pPr lvl="1"/>
            <a:r>
              <a:rPr lang="en-GB" sz="2400" smtClean="0">
                <a:latin typeface="Calibri" pitchFamily="34" charset="0"/>
              </a:rPr>
              <a:t>Use the IPR to clarify interfaces between project participant sections.</a:t>
            </a:r>
          </a:p>
          <a:p>
            <a:pPr lvl="1"/>
            <a:r>
              <a:rPr lang="en-GB" sz="2400" smtClean="0">
                <a:latin typeface="Calibri" pitchFamily="34" charset="0"/>
              </a:rPr>
              <a:t>Concerns related to Internal Politics are simplest to recognise, and with proper clarification, easy to resolve. </a:t>
            </a:r>
          </a:p>
          <a:p>
            <a:pPr lvl="1"/>
            <a:r>
              <a:rPr lang="en-GB" sz="2400" smtClean="0">
                <a:latin typeface="Calibri" pitchFamily="34" charset="0"/>
              </a:rPr>
              <a:t>Team politics may be the biggest Concern – high value resolution of this order pays for an IPR over and over.</a:t>
            </a:r>
            <a:endParaRPr lang="en-GB" smtClean="0">
              <a:latin typeface="Calibri" pitchFamily="34" charset="0"/>
            </a:endParaRPr>
          </a:p>
          <a:p>
            <a:pPr lvl="5"/>
            <a:endParaRPr lang="en-GB" smtClean="0">
              <a:latin typeface="Calibri" pitchFamily="34" charset="0"/>
            </a:endParaRPr>
          </a:p>
          <a:p>
            <a:endParaRPr lang="en-GB" sz="2800" smtClean="0">
              <a:latin typeface="Calibri" pitchFamily="34" charset="0"/>
            </a:endParaRPr>
          </a:p>
        </p:txBody>
      </p:sp>
      <p:sp>
        <p:nvSpPr>
          <p:cNvPr id="2" name="Title 1"/>
          <p:cNvSpPr>
            <a:spLocks noGrp="1"/>
          </p:cNvSpPr>
          <p:nvPr>
            <p:ph type="title"/>
          </p:nvPr>
        </p:nvSpPr>
        <p:spPr/>
        <p:txBody>
          <a:bodyPr>
            <a:normAutofit/>
          </a:bodyPr>
          <a:lstStyle/>
          <a:p>
            <a:r>
              <a:rPr lang="en-GB" smtClean="0">
                <a:solidFill>
                  <a:schemeClr val="tx1"/>
                </a:solidFill>
                <a:latin typeface="Calibri" pitchFamily="34" charset="0"/>
              </a:rPr>
              <a:t>Rule 4 – Build the Team</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30</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[FD</a:t>
            </a:r>
            <a:r>
              <a:rPr lang="en-GB" smtClean="0"/>
              <a:t>]</a:t>
            </a: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2800" smtClean="0">
                <a:latin typeface="Calibri" pitchFamily="34" charset="0"/>
              </a:rPr>
              <a:t>Find Consensus – A Prelude to Success.</a:t>
            </a:r>
          </a:p>
          <a:p>
            <a:pPr lvl="1"/>
            <a:r>
              <a:rPr lang="en-GB" sz="2400" smtClean="0">
                <a:latin typeface="Calibri" pitchFamily="34" charset="0"/>
              </a:rPr>
              <a:t>The best way to implement improvement is at the grassroots level.</a:t>
            </a:r>
          </a:p>
          <a:p>
            <a:pPr lvl="1"/>
            <a:r>
              <a:rPr lang="en-GB" sz="2400" smtClean="0">
                <a:latin typeface="Calibri" pitchFamily="34" charset="0"/>
              </a:rPr>
              <a:t>Any ideas brought in by the IPR team will be made to appear from the result of joint efforts.</a:t>
            </a:r>
          </a:p>
          <a:p>
            <a:pPr lvl="1"/>
            <a:r>
              <a:rPr lang="en-GB" sz="2400" smtClean="0">
                <a:latin typeface="Calibri" pitchFamily="34" charset="0"/>
              </a:rPr>
              <a:t>Wider acceptance of review finings is related to wider involvement of ALL project participants, at all levels in the hierarchy.</a:t>
            </a:r>
            <a:endParaRPr lang="en-GB" smtClean="0">
              <a:latin typeface="Calibri" pitchFamily="34" charset="0"/>
            </a:endParaRPr>
          </a:p>
          <a:p>
            <a:endParaRPr lang="en-GB" sz="2800" smtClean="0">
              <a:latin typeface="Calibri" pitchFamily="34" charset="0"/>
            </a:endParaRPr>
          </a:p>
        </p:txBody>
      </p:sp>
      <p:sp>
        <p:nvSpPr>
          <p:cNvPr id="2" name="Title 1"/>
          <p:cNvSpPr>
            <a:spLocks noGrp="1"/>
          </p:cNvSpPr>
          <p:nvPr>
            <p:ph type="title"/>
          </p:nvPr>
        </p:nvSpPr>
        <p:spPr/>
        <p:txBody>
          <a:bodyPr>
            <a:normAutofit/>
          </a:bodyPr>
          <a:lstStyle/>
          <a:p>
            <a:r>
              <a:rPr lang="en-GB" smtClean="0">
                <a:solidFill>
                  <a:schemeClr val="tx1"/>
                </a:solidFill>
                <a:latin typeface="Calibri" pitchFamily="34" charset="0"/>
              </a:rPr>
              <a:t>Rule 5 – Find Consensus</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31</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[FE</a:t>
            </a:r>
            <a:r>
              <a:rPr lang="en-GB" smtClean="0"/>
              <a:t>]</a:t>
            </a:r>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2800" smtClean="0">
                <a:latin typeface="Calibri" pitchFamily="34" charset="0"/>
              </a:rPr>
              <a:t>Never say I told you so.</a:t>
            </a:r>
          </a:p>
          <a:p>
            <a:pPr lvl="1"/>
            <a:r>
              <a:rPr lang="en-GB" sz="2400" smtClean="0">
                <a:latin typeface="Calibri" pitchFamily="34" charset="0"/>
              </a:rPr>
              <a:t>Especially on successive reviews were previous action strategies were not carried out, we avoid the temptation to beat this drum!</a:t>
            </a:r>
          </a:p>
          <a:p>
            <a:pPr lvl="3"/>
            <a:r>
              <a:rPr lang="en-GB" sz="2000" smtClean="0">
                <a:latin typeface="Calibri" pitchFamily="34" charset="0"/>
              </a:rPr>
              <a:t>Circumstances sometimes don’t allow implementation.</a:t>
            </a:r>
          </a:p>
          <a:p>
            <a:pPr lvl="3"/>
            <a:r>
              <a:rPr lang="en-GB" sz="2000" smtClean="0">
                <a:latin typeface="Calibri" pitchFamily="34" charset="0"/>
              </a:rPr>
              <a:t>Sometimes the implementation has had lower priority.</a:t>
            </a:r>
          </a:p>
          <a:p>
            <a:pPr lvl="2"/>
            <a:endParaRPr lang="en-GB" sz="2200" smtClean="0">
              <a:latin typeface="Calibri" pitchFamily="34" charset="0"/>
            </a:endParaRPr>
          </a:p>
          <a:p>
            <a:pPr lvl="1"/>
            <a:r>
              <a:rPr lang="en-GB" sz="2400" smtClean="0">
                <a:latin typeface="Calibri" pitchFamily="34" charset="0"/>
              </a:rPr>
              <a:t>Each IPR is a new chapter for seeking new opportunities for improvement, not for criticising past lapses.</a:t>
            </a:r>
            <a:endParaRPr lang="en-GB" smtClean="0">
              <a:latin typeface="Calibri" pitchFamily="34" charset="0"/>
            </a:endParaRPr>
          </a:p>
          <a:p>
            <a:endParaRPr lang="en-GB" sz="2800" smtClean="0">
              <a:latin typeface="Calibri" pitchFamily="34" charset="0"/>
            </a:endParaRPr>
          </a:p>
        </p:txBody>
      </p:sp>
      <p:sp>
        <p:nvSpPr>
          <p:cNvPr id="2" name="Title 1"/>
          <p:cNvSpPr>
            <a:spLocks noGrp="1"/>
          </p:cNvSpPr>
          <p:nvPr>
            <p:ph type="title"/>
          </p:nvPr>
        </p:nvSpPr>
        <p:spPr/>
        <p:txBody>
          <a:bodyPr>
            <a:normAutofit/>
          </a:bodyPr>
          <a:lstStyle/>
          <a:p>
            <a:r>
              <a:rPr lang="en-GB" smtClean="0">
                <a:solidFill>
                  <a:schemeClr val="tx1"/>
                </a:solidFill>
                <a:latin typeface="Calibri" pitchFamily="34" charset="0"/>
              </a:rPr>
              <a:t>Rule 6 – Never say, “I told you so”</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32</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[FF</a:t>
            </a:r>
            <a:r>
              <a:rPr lang="en-GB" smtClean="0"/>
              <a:t>]</a:t>
            </a: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mtClean="0">
                <a:solidFill>
                  <a:schemeClr val="tx1"/>
                </a:solidFill>
                <a:latin typeface="Calibri" pitchFamily="34" charset="0"/>
              </a:rPr>
              <a:t>Timeline Walk Through.</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33</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[G</a:t>
            </a:r>
            <a:r>
              <a:rPr lang="en-GB" smtClean="0"/>
              <a:t>]</a:t>
            </a:r>
            <a:endParaRPr lang="en-US" smtClean="0"/>
          </a:p>
        </p:txBody>
      </p:sp>
      <p:pic>
        <p:nvPicPr>
          <p:cNvPr id="1027" name="Picture 3"/>
          <p:cNvPicPr>
            <a:picLocks noGrp="1" noChangeAspect="1" noChangeArrowheads="1"/>
          </p:cNvPicPr>
          <p:nvPr>
            <p:ph idx="1"/>
          </p:nvPr>
        </p:nvPicPr>
        <p:blipFill>
          <a:blip r:embed="rId2"/>
          <a:srcRect/>
          <a:stretch>
            <a:fillRect/>
          </a:stretch>
        </p:blipFill>
        <p:spPr bwMode="auto">
          <a:xfrm>
            <a:off x="152400" y="1524000"/>
            <a:ext cx="8777524" cy="434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682875"/>
            <a:ext cx="7086600" cy="3717925"/>
          </a:xfrm>
        </p:spPr>
        <p:txBody>
          <a:bodyPr>
            <a:normAutofit fontScale="85000" lnSpcReduction="20000"/>
          </a:bodyPr>
          <a:lstStyle/>
          <a:p>
            <a:r>
              <a:rPr lang="en-GB" smtClean="0">
                <a:latin typeface="Calibri" pitchFamily="34" charset="0"/>
              </a:rPr>
              <a:t>For IPR-Related project news – </a:t>
            </a:r>
            <a:br>
              <a:rPr lang="en-GB" smtClean="0">
                <a:latin typeface="Calibri" pitchFamily="34" charset="0"/>
              </a:rPr>
            </a:br>
            <a:r>
              <a:rPr lang="en-GB" smtClean="0">
                <a:latin typeface="Calibri" pitchFamily="34" charset="0"/>
              </a:rPr>
              <a:t>visit </a:t>
            </a:r>
            <a:r>
              <a:rPr lang="en-GB" b="1" smtClean="0">
                <a:latin typeface="Calibri" pitchFamily="34" charset="0"/>
                <a:hlinkClick r:id="rId2"/>
              </a:rPr>
              <a:t>[web address for the Company portal]</a:t>
            </a:r>
            <a:r>
              <a:rPr lang="en-GB" smtClean="0">
                <a:latin typeface="Calibri" pitchFamily="34" charset="0"/>
              </a:rPr>
              <a:t>. </a:t>
            </a:r>
          </a:p>
          <a:p>
            <a:r>
              <a:rPr lang="en-GB" smtClean="0">
                <a:latin typeface="Calibri" pitchFamily="34" charset="0"/>
              </a:rPr>
              <a:t>Workshops </a:t>
            </a:r>
            <a:r>
              <a:rPr lang="en-GB" smtClean="0">
                <a:latin typeface="Calibri" pitchFamily="34" charset="0"/>
              </a:rPr>
              <a:t>plans have simplicity at their core.</a:t>
            </a:r>
          </a:p>
          <a:p>
            <a:r>
              <a:rPr lang="en-GB" smtClean="0">
                <a:latin typeface="Calibri" pitchFamily="34" charset="0"/>
              </a:rPr>
              <a:t>Individual Interviews are direct, focussed and respectful of the individual’s time.</a:t>
            </a:r>
          </a:p>
          <a:p>
            <a:r>
              <a:rPr lang="en-GB" smtClean="0">
                <a:latin typeface="Calibri" pitchFamily="34" charset="0"/>
              </a:rPr>
              <a:t>Easy access to the project portal for ad hoc contributions in the context of the individual’s work.</a:t>
            </a:r>
          </a:p>
          <a:p>
            <a:endParaRPr lang="en-GB" b="1" smtClean="0">
              <a:latin typeface="Calibri" pitchFamily="34" charset="0"/>
            </a:endParaRPr>
          </a:p>
          <a:p>
            <a:r>
              <a:rPr lang="en-GB" b="1" smtClean="0">
                <a:latin typeface="Calibri" pitchFamily="34" charset="0"/>
              </a:rPr>
              <a:t>Enquiries:  </a:t>
            </a:r>
          </a:p>
          <a:p>
            <a:pPr>
              <a:buNone/>
            </a:pPr>
            <a:r>
              <a:rPr lang="en-GB" b="1" smtClean="0">
                <a:latin typeface="Calibri" pitchFamily="34" charset="0"/>
              </a:rPr>
              <a:t>         </a:t>
            </a:r>
            <a:r>
              <a:rPr lang="en-GB" b="1" smtClean="0">
                <a:latin typeface="Calibri" pitchFamily="34" charset="0"/>
                <a:hlinkClick r:id="rId3"/>
              </a:rPr>
              <a:t>david.winter@order-efficiency.com</a:t>
            </a:r>
            <a:endParaRPr lang="en-GB" b="1" smtClean="0">
              <a:latin typeface="Calibri" pitchFamily="34" charset="0"/>
            </a:endParaRPr>
          </a:p>
          <a:p>
            <a:pPr>
              <a:buNone/>
            </a:pPr>
            <a:r>
              <a:rPr lang="en-GB" b="1" smtClean="0">
                <a:latin typeface="Calibri" pitchFamily="34" charset="0"/>
              </a:rPr>
              <a:t>       </a:t>
            </a:r>
            <a:endParaRPr lang="en-GB" b="1" smtClean="0">
              <a:latin typeface="Calibri" pitchFamily="34" charset="0"/>
              <a:hlinkClick r:id="rId2"/>
            </a:endParaRPr>
          </a:p>
          <a:p>
            <a:pPr>
              <a:buNone/>
            </a:pPr>
            <a:endParaRPr lang="en-GB" b="1" smtClean="0">
              <a:latin typeface="Calibri" pitchFamily="34" charset="0"/>
            </a:endParaRPr>
          </a:p>
          <a:p>
            <a:pPr>
              <a:buNone/>
            </a:pPr>
            <a:endParaRPr lang="en-US">
              <a:latin typeface="Calibri" pitchFamily="34" charset="0"/>
            </a:endParaRPr>
          </a:p>
        </p:txBody>
      </p:sp>
      <p:sp>
        <p:nvSpPr>
          <p:cNvPr id="2" name="Title 1"/>
          <p:cNvSpPr>
            <a:spLocks noGrp="1"/>
          </p:cNvSpPr>
          <p:nvPr>
            <p:ph type="title"/>
          </p:nvPr>
        </p:nvSpPr>
        <p:spPr/>
        <p:txBody>
          <a:bodyPr vert="horz" rtlCol="0" anchor="ctr">
            <a:normAutofit/>
            <a:scene3d>
              <a:camera prst="orthographicFront"/>
              <a:lightRig rig="soft" dir="t"/>
            </a:scene3d>
            <a:sp3d prstMaterial="softEdge">
              <a:bevelT w="25400" h="25400"/>
            </a:sp3d>
          </a:bodyPr>
          <a:lstStyle/>
          <a:p>
            <a:r>
              <a:rPr lang="en-GB" smtClean="0">
                <a:solidFill>
                  <a:schemeClr val="tx1"/>
                </a:solidFill>
                <a:latin typeface="Calibri" pitchFamily="34" charset="0"/>
              </a:rPr>
              <a:t>For Your</a:t>
            </a:r>
            <a:r>
              <a:rPr lang="en-GB" smtClean="0">
                <a:solidFill>
                  <a:schemeClr val="tx1"/>
                </a:solidFill>
                <a:latin typeface="Calibri" pitchFamily="34" charset="0"/>
              </a:rPr>
              <a:t> </a:t>
            </a:r>
            <a:r>
              <a:rPr lang="en-GB" smtClean="0">
                <a:solidFill>
                  <a:schemeClr val="tx1"/>
                </a:solidFill>
                <a:latin typeface="Calibri" pitchFamily="34" charset="0"/>
              </a:rPr>
              <a:t>Project – What next?</a:t>
            </a:r>
          </a:p>
        </p:txBody>
      </p:sp>
      <p:sp>
        <p:nvSpPr>
          <p:cNvPr id="4" name="TextBox 3"/>
          <p:cNvSpPr txBox="1"/>
          <p:nvPr/>
        </p:nvSpPr>
        <p:spPr>
          <a:xfrm>
            <a:off x="685800" y="1295400"/>
            <a:ext cx="6096000" cy="1015663"/>
          </a:xfrm>
          <a:prstGeom prst="rect">
            <a:avLst/>
          </a:prstGeom>
          <a:noFill/>
        </p:spPr>
        <p:txBody>
          <a:bodyPr wrap="square" rtlCol="0">
            <a:spAutoFit/>
          </a:bodyPr>
          <a:lstStyle/>
          <a:p>
            <a:r>
              <a:rPr lang="en-GB" sz="2000" smtClean="0">
                <a:solidFill>
                  <a:srgbClr val="002060"/>
                </a:solidFill>
                <a:latin typeface="Calibri" pitchFamily="34" charset="0"/>
              </a:rPr>
              <a:t>“If you can visualise a simple system like this for an </a:t>
            </a:r>
            <a:r>
              <a:rPr lang="en-GB" sz="2000" b="1" smtClean="0">
                <a:solidFill>
                  <a:srgbClr val="002060"/>
                </a:solidFill>
                <a:latin typeface="Calibri" pitchFamily="34" charset="0"/>
              </a:rPr>
              <a:t>Independent Project Review</a:t>
            </a:r>
            <a:r>
              <a:rPr lang="en-GB" sz="2000" smtClean="0">
                <a:solidFill>
                  <a:srgbClr val="002060"/>
                </a:solidFill>
                <a:latin typeface="Calibri" pitchFamily="34" charset="0"/>
              </a:rPr>
              <a:t> </a:t>
            </a:r>
            <a:r>
              <a:rPr lang="en-GB" sz="2000" smtClean="0">
                <a:solidFill>
                  <a:srgbClr val="002060"/>
                </a:solidFill>
                <a:latin typeface="Calibri" pitchFamily="34" charset="0"/>
              </a:rPr>
              <a:t>applied to</a:t>
            </a:r>
            <a:r>
              <a:rPr lang="en-GB" sz="2000" smtClean="0">
                <a:solidFill>
                  <a:srgbClr val="002060"/>
                </a:solidFill>
                <a:latin typeface="Calibri" pitchFamily="34" charset="0"/>
              </a:rPr>
              <a:t> </a:t>
            </a:r>
            <a:r>
              <a:rPr lang="en-GB" sz="2000" smtClean="0">
                <a:solidFill>
                  <a:srgbClr val="002060"/>
                </a:solidFill>
                <a:latin typeface="Calibri" pitchFamily="34" charset="0"/>
              </a:rPr>
              <a:t>one of your </a:t>
            </a:r>
            <a:r>
              <a:rPr lang="en-GB" sz="2000" smtClean="0">
                <a:solidFill>
                  <a:srgbClr val="002060"/>
                </a:solidFill>
                <a:latin typeface="Calibri" pitchFamily="34" charset="0"/>
              </a:rPr>
              <a:t>projects, </a:t>
            </a:r>
            <a:r>
              <a:rPr lang="en-GB" sz="2000" smtClean="0">
                <a:solidFill>
                  <a:srgbClr val="002060"/>
                </a:solidFill>
                <a:latin typeface="Calibri" pitchFamily="34" charset="0"/>
              </a:rPr>
              <a:t>then please let us know.“  </a:t>
            </a:r>
            <a:r>
              <a:rPr lang="en-GB" sz="2000" smtClean="0">
                <a:latin typeface="Calibri" pitchFamily="34" charset="0"/>
              </a:rPr>
              <a:t>David Winter</a:t>
            </a:r>
          </a:p>
        </p:txBody>
      </p:sp>
      <p:sp>
        <p:nvSpPr>
          <p:cNvPr id="5" name="Slide Number Placeholder 4"/>
          <p:cNvSpPr>
            <a:spLocks noGrp="1"/>
          </p:cNvSpPr>
          <p:nvPr>
            <p:ph type="sldNum" sz="quarter" idx="12"/>
          </p:nvPr>
        </p:nvSpPr>
        <p:spPr/>
        <p:txBody>
          <a:bodyPr/>
          <a:lstStyle/>
          <a:p>
            <a:fld id="{26F727A7-2461-45EE-B139-492FC87A4B43}" type="slidenum">
              <a:rPr lang="en-US" smtClean="0"/>
              <a:pPr/>
              <a:t>34</a:t>
            </a:fld>
            <a:endParaRPr lang="en-US"/>
          </a:p>
        </p:txBody>
      </p:sp>
      <p:sp>
        <p:nvSpPr>
          <p:cNvPr id="8" name="Footer Placeholder 5"/>
          <p:cNvSpPr>
            <a:spLocks noGrp="1"/>
          </p:cNvSpPr>
          <p:nvPr>
            <p:ph type="ftr" sz="quarter" idx="11"/>
          </p:nvPr>
        </p:nvSpPr>
        <p:spPr>
          <a:xfrm>
            <a:off x="76200" y="6492875"/>
            <a:ext cx="2286000" cy="365125"/>
          </a:xfrm>
        </p:spPr>
        <p:txBody>
          <a:bodyPr/>
          <a:lstStyle/>
          <a:p>
            <a:pPr algn="l"/>
            <a:r>
              <a:rPr lang="en-GB" smtClean="0"/>
              <a:t>Independent Project Review [H</a:t>
            </a:r>
            <a:r>
              <a:rPr lang="en-GB" smtClean="0"/>
              <a:t>]</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chemeClr val="tx1"/>
                </a:solidFill>
                <a:latin typeface="Calibri" pitchFamily="34" charset="0"/>
              </a:rPr>
              <a:t>Reference Projects – ‘eventual finish’</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4</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[BA</a:t>
            </a:r>
            <a:r>
              <a:rPr lang="en-GB" smtClean="0"/>
              <a:t>]</a:t>
            </a:r>
            <a:endParaRPr lang="en-US" smtClean="0"/>
          </a:p>
        </p:txBody>
      </p:sp>
      <p:sp>
        <p:nvSpPr>
          <p:cNvPr id="8" name="Content Placeholder 2"/>
          <p:cNvSpPr txBox="1">
            <a:spLocks/>
          </p:cNvSpPr>
          <p:nvPr/>
        </p:nvSpPr>
        <p:spPr>
          <a:xfrm>
            <a:off x="457200" y="1524001"/>
            <a:ext cx="4191000" cy="441959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1"/>
            </a:solidFill>
          </a:ln>
        </p:spPr>
        <p:txBody>
          <a:bodyPr vert="horz">
            <a:normAutofit/>
          </a:bodyPr>
          <a:lstStyle/>
          <a:p>
            <a:pPr marL="365760" marR="0" lvl="0" indent="-256032" algn="l" defTabSz="914400" rtl="0" eaLnBrk="1" fontAlgn="auto" latinLnBrk="0" hangingPunct="1">
              <a:lnSpc>
                <a:spcPct val="100000"/>
              </a:lnSpc>
              <a:spcAft>
                <a:spcPts val="1200"/>
              </a:spcAft>
              <a:buClr>
                <a:schemeClr val="accent1"/>
              </a:buClr>
              <a:buSzPct val="68000"/>
              <a:buFont typeface="Wingdings 3"/>
              <a:buChar char=""/>
              <a:tabLst/>
              <a:defRPr/>
            </a:pPr>
            <a:r>
              <a:rPr lang="es-ES" sz="2700" err="1" smtClean="0">
                <a:latin typeface="Calibri" pitchFamily="34" charset="0"/>
              </a:rPr>
              <a:t>Five</a:t>
            </a:r>
            <a:r>
              <a:rPr lang="es-ES" sz="2700" smtClean="0">
                <a:latin typeface="Calibri" pitchFamily="34" charset="0"/>
              </a:rPr>
              <a:t> </a:t>
            </a:r>
            <a:r>
              <a:rPr lang="es-ES" sz="2700" err="1" smtClean="0">
                <a:latin typeface="Calibri" pitchFamily="34" charset="0"/>
              </a:rPr>
              <a:t>projects</a:t>
            </a:r>
            <a:endParaRPr lang="es-ES" sz="2700" smtClean="0">
              <a:latin typeface="Calibri" pitchFamily="34" charset="0"/>
            </a:endParaRPr>
          </a:p>
          <a:p>
            <a:pPr marL="365760" marR="0" lvl="0" indent="-256032" algn="l" defTabSz="914400" rtl="0" eaLnBrk="1" fontAlgn="auto" latinLnBrk="0" hangingPunct="1">
              <a:lnSpc>
                <a:spcPct val="100000"/>
              </a:lnSpc>
              <a:spcAft>
                <a:spcPts val="1200"/>
              </a:spcAft>
              <a:buClr>
                <a:schemeClr val="accent1"/>
              </a:buClr>
              <a:buSzPct val="68000"/>
              <a:buFont typeface="Wingdings 3"/>
              <a:buChar char=""/>
              <a:tabLst/>
              <a:defRPr/>
            </a:pPr>
            <a:r>
              <a:rPr lang="es-ES" sz="2700" err="1" smtClean="0">
                <a:latin typeface="Calibri" pitchFamily="34" charset="0"/>
              </a:rPr>
              <a:t>Each</a:t>
            </a:r>
            <a:r>
              <a:rPr lang="es-ES" sz="2700" smtClean="0">
                <a:latin typeface="Calibri" pitchFamily="34" charset="0"/>
              </a:rPr>
              <a:t> </a:t>
            </a:r>
            <a:r>
              <a:rPr lang="es-ES" sz="2700" err="1" smtClean="0">
                <a:latin typeface="Calibri" pitchFamily="34" charset="0"/>
              </a:rPr>
              <a:t>finished</a:t>
            </a:r>
            <a:r>
              <a:rPr lang="es-ES" sz="2700" smtClean="0">
                <a:latin typeface="Calibri" pitchFamily="34" charset="0"/>
              </a:rPr>
              <a:t> ‘</a:t>
            </a:r>
            <a:r>
              <a:rPr lang="es-ES" sz="2700" err="1" smtClean="0">
                <a:latin typeface="Calibri" pitchFamily="34" charset="0"/>
              </a:rPr>
              <a:t>eventually</a:t>
            </a:r>
            <a:r>
              <a:rPr lang="es-ES" sz="2700" smtClean="0">
                <a:latin typeface="Calibri" pitchFamily="34" charset="0"/>
              </a:rPr>
              <a:t>’</a:t>
            </a:r>
          </a:p>
          <a:p>
            <a:pPr marL="365760" marR="0" lvl="0" indent="-256032" algn="l" defTabSz="914400" rtl="0" eaLnBrk="1" fontAlgn="auto" latinLnBrk="0" hangingPunct="1">
              <a:lnSpc>
                <a:spcPct val="100000"/>
              </a:lnSpc>
              <a:spcAft>
                <a:spcPts val="1200"/>
              </a:spcAft>
              <a:buClr>
                <a:schemeClr val="accent1"/>
              </a:buClr>
              <a:buSzPct val="68000"/>
              <a:buFont typeface="Wingdings 3"/>
              <a:buChar char=""/>
              <a:tabLst/>
              <a:defRPr/>
            </a:pPr>
            <a:r>
              <a:rPr lang="es-ES" sz="2700" smtClean="0">
                <a:latin typeface="Calibri" pitchFamily="34" charset="0"/>
              </a:rPr>
              <a:t>… </a:t>
            </a:r>
            <a:r>
              <a:rPr lang="es-ES" sz="2700" err="1" smtClean="0">
                <a:latin typeface="Calibri" pitchFamily="34" charset="0"/>
              </a:rPr>
              <a:t>but</a:t>
            </a:r>
            <a:r>
              <a:rPr lang="es-ES" sz="2700" smtClean="0">
                <a:latin typeface="Calibri" pitchFamily="34" charset="0"/>
              </a:rPr>
              <a:t> </a:t>
            </a:r>
            <a:r>
              <a:rPr lang="es-ES" sz="2700" err="1" smtClean="0">
                <a:latin typeface="Calibri" pitchFamily="34" charset="0"/>
              </a:rPr>
              <a:t>we</a:t>
            </a:r>
            <a:r>
              <a:rPr lang="es-ES" sz="2700" smtClean="0">
                <a:latin typeface="Calibri" pitchFamily="34" charset="0"/>
              </a:rPr>
              <a:t> </a:t>
            </a:r>
            <a:r>
              <a:rPr lang="es-ES" sz="2700" err="1" smtClean="0">
                <a:latin typeface="Calibri" pitchFamily="34" charset="0"/>
              </a:rPr>
              <a:t>ask</a:t>
            </a:r>
            <a:r>
              <a:rPr lang="es-ES" sz="2700" smtClean="0">
                <a:latin typeface="Calibri" pitchFamily="34" charset="0"/>
              </a:rPr>
              <a:t>, </a:t>
            </a:r>
            <a:r>
              <a:rPr lang="es-ES" sz="2700" err="1" smtClean="0">
                <a:latin typeface="Calibri" pitchFamily="34" charset="0"/>
              </a:rPr>
              <a:t>for</a:t>
            </a:r>
            <a:r>
              <a:rPr lang="es-ES" sz="2700" smtClean="0">
                <a:latin typeface="Calibri" pitchFamily="34" charset="0"/>
              </a:rPr>
              <a:t> </a:t>
            </a:r>
            <a:r>
              <a:rPr lang="es-ES" sz="2700" err="1" smtClean="0">
                <a:latin typeface="Calibri" pitchFamily="34" charset="0"/>
              </a:rPr>
              <a:t>your</a:t>
            </a:r>
            <a:r>
              <a:rPr lang="es-ES" sz="2700" smtClean="0">
                <a:latin typeface="Calibri" pitchFamily="34" charset="0"/>
              </a:rPr>
              <a:t> </a:t>
            </a:r>
            <a:r>
              <a:rPr lang="es-ES" sz="2700" err="1" smtClean="0">
                <a:latin typeface="Calibri" pitchFamily="34" charset="0"/>
              </a:rPr>
              <a:t>project</a:t>
            </a:r>
            <a:r>
              <a:rPr lang="es-ES" sz="2700" smtClean="0">
                <a:latin typeface="Calibri" pitchFamily="34" charset="0"/>
              </a:rPr>
              <a:t> …</a:t>
            </a:r>
          </a:p>
          <a:p>
            <a:pPr marL="365760" indent="-256032">
              <a:spcAft>
                <a:spcPts val="1200"/>
              </a:spcAft>
              <a:buClr>
                <a:schemeClr val="accent1"/>
              </a:buClr>
              <a:buSzPct val="68000"/>
              <a:buFont typeface="Wingdings 3"/>
              <a:buChar char=""/>
            </a:pPr>
            <a:r>
              <a:rPr lang="es-ES" sz="2700" err="1" smtClean="0">
                <a:latin typeface="Calibri" pitchFamily="34" charset="0"/>
              </a:rPr>
              <a:t>Is</a:t>
            </a:r>
            <a:r>
              <a:rPr lang="es-ES" sz="2700" smtClean="0">
                <a:latin typeface="Calibri" pitchFamily="34" charset="0"/>
              </a:rPr>
              <a:t> ‘</a:t>
            </a:r>
            <a:r>
              <a:rPr lang="es-ES" sz="2700" err="1" smtClean="0">
                <a:latin typeface="Calibri" pitchFamily="34" charset="0"/>
              </a:rPr>
              <a:t>eventually</a:t>
            </a:r>
            <a:r>
              <a:rPr lang="es-ES" sz="2700" smtClean="0">
                <a:latin typeface="Calibri" pitchFamily="34" charset="0"/>
              </a:rPr>
              <a:t>’ </a:t>
            </a:r>
            <a:r>
              <a:rPr lang="es-ES" sz="2700" err="1" smtClean="0">
                <a:latin typeface="Calibri" pitchFamily="34" charset="0"/>
              </a:rPr>
              <a:t>good</a:t>
            </a:r>
            <a:r>
              <a:rPr lang="es-ES" sz="2700" smtClean="0">
                <a:latin typeface="Calibri" pitchFamily="34" charset="0"/>
              </a:rPr>
              <a:t> </a:t>
            </a:r>
            <a:r>
              <a:rPr lang="es-ES" sz="2700" err="1" smtClean="0">
                <a:latin typeface="Calibri" pitchFamily="34" charset="0"/>
              </a:rPr>
              <a:t>enough</a:t>
            </a:r>
            <a:r>
              <a:rPr lang="es-ES" sz="2700" smtClean="0">
                <a:latin typeface="Calibri" pitchFamily="34" charset="0"/>
              </a:rPr>
              <a:t>?</a:t>
            </a:r>
            <a:endParaRPr kumimoji="0" lang="es-ES" sz="2100" b="0" i="0" u="none" strike="noStrike" kern="1200" cap="none" spc="0" normalizeH="0" baseline="0" noProof="0" smtClean="0">
              <a:ln>
                <a:noFill/>
              </a:ln>
              <a:solidFill>
                <a:schemeClr val="tx1"/>
              </a:solidFill>
              <a:effectLst/>
              <a:uLnTx/>
              <a:uFillTx/>
              <a:latin typeface="Calibri" pitchFamily="34" charset="0"/>
              <a:ea typeface="+mn-ea"/>
              <a:cs typeface="+mn-cs"/>
            </a:endParaRPr>
          </a:p>
          <a:p>
            <a:pPr marL="859536" marR="0" lvl="2" indent="-228600" algn="r" defTabSz="914400" rtl="0" eaLnBrk="1" fontAlgn="auto" latinLnBrk="0" hangingPunct="1">
              <a:lnSpc>
                <a:spcPct val="100000"/>
              </a:lnSpc>
              <a:spcBef>
                <a:spcPts val="350"/>
              </a:spcBef>
              <a:spcAft>
                <a:spcPts val="0"/>
              </a:spcAft>
              <a:buClr>
                <a:schemeClr val="accent2"/>
              </a:buClr>
              <a:buSzPct val="100000"/>
              <a:buFont typeface="Wingdings 2"/>
              <a:buChar char=""/>
              <a:tabLst/>
              <a:defRPr/>
            </a:pPr>
            <a:endParaRPr kumimoji="0" lang="es-ES" sz="2100" b="0" i="0" u="none" strike="noStrike" kern="1200" cap="none" spc="0" normalizeH="0" baseline="0" noProof="0" smtClean="0">
              <a:ln>
                <a:noFill/>
              </a:ln>
              <a:solidFill>
                <a:schemeClr val="tx1"/>
              </a:solidFill>
              <a:effectLst/>
              <a:uLnTx/>
              <a:uFillTx/>
              <a:latin typeface="Calibri" pitchFamily="34" charset="0"/>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a:ln>
                <a:noFill/>
              </a:ln>
              <a:solidFill>
                <a:schemeClr val="tx1"/>
              </a:solidFill>
              <a:effectLst/>
              <a:uLnTx/>
              <a:uFillTx/>
              <a:latin typeface="+mn-lt"/>
              <a:ea typeface="+mn-ea"/>
              <a:cs typeface="+mn-cs"/>
            </a:endParaRPr>
          </a:p>
        </p:txBody>
      </p:sp>
      <p:sp>
        <p:nvSpPr>
          <p:cNvPr id="10" name="Content Placeholder 2"/>
          <p:cNvSpPr>
            <a:spLocks noGrp="1"/>
          </p:cNvSpPr>
          <p:nvPr>
            <p:ph idx="1"/>
          </p:nvPr>
        </p:nvSpPr>
        <p:spPr>
          <a:xfrm>
            <a:off x="4724400" y="1295400"/>
            <a:ext cx="4343400" cy="4953000"/>
          </a:xfrm>
        </p:spPr>
        <p:txBody>
          <a:bodyPr>
            <a:normAutofit fontScale="77500" lnSpcReduction="20000"/>
          </a:bodyPr>
          <a:lstStyle/>
          <a:p>
            <a:pPr lvl="2" algn="r"/>
            <a:endParaRPr lang="es-ES" smtClean="0">
              <a:latin typeface="Calibri" pitchFamily="34" charset="0"/>
            </a:endParaRPr>
          </a:p>
          <a:p>
            <a:r>
              <a:rPr lang="en-GB" err="1" smtClean="0">
                <a:latin typeface="Calibri" pitchFamily="34" charset="0"/>
              </a:rPr>
              <a:t>Optara</a:t>
            </a:r>
            <a:r>
              <a:rPr lang="en-GB" smtClean="0">
                <a:latin typeface="Calibri" pitchFamily="34" charset="0"/>
              </a:rPr>
              <a:t> Refinery Upgrade </a:t>
            </a:r>
            <a:r>
              <a:rPr lang="en-GB" smtClean="0">
                <a:latin typeface="Calibri" pitchFamily="34" charset="0"/>
              </a:rPr>
              <a:t>(</a:t>
            </a:r>
            <a:r>
              <a:rPr lang="en-GB" smtClean="0">
                <a:latin typeface="Calibri" pitchFamily="34" charset="0"/>
              </a:rPr>
              <a:t>2015) </a:t>
            </a:r>
            <a:endParaRPr lang="en-GB" smtClean="0">
              <a:latin typeface="Calibri" pitchFamily="34" charset="0"/>
            </a:endParaRPr>
          </a:p>
          <a:p>
            <a:pPr lvl="2">
              <a:buNone/>
            </a:pPr>
            <a:r>
              <a:rPr lang="en-GB" smtClean="0">
                <a:latin typeface="Calibri" pitchFamily="34" charset="0"/>
              </a:rPr>
              <a:t>Belgium</a:t>
            </a:r>
            <a:r>
              <a:rPr lang="en-GB" smtClean="0">
                <a:latin typeface="Calibri" pitchFamily="34" charset="0"/>
              </a:rPr>
              <a:t> </a:t>
            </a:r>
            <a:r>
              <a:rPr lang="en-GB" smtClean="0">
                <a:latin typeface="Calibri" pitchFamily="34" charset="0"/>
              </a:rPr>
              <a:t>– </a:t>
            </a:r>
            <a:r>
              <a:rPr lang="en-GB" smtClean="0">
                <a:latin typeface="Calibri" pitchFamily="34" charset="0"/>
              </a:rPr>
              <a:t>Total</a:t>
            </a:r>
          </a:p>
          <a:p>
            <a:pPr lvl="2">
              <a:buNone/>
            </a:pPr>
            <a:endParaRPr lang="en-GB" smtClean="0">
              <a:latin typeface="Calibri" pitchFamily="34" charset="0"/>
            </a:endParaRPr>
          </a:p>
          <a:p>
            <a:r>
              <a:rPr lang="es-ES" smtClean="0">
                <a:latin typeface="Calibri" pitchFamily="34" charset="0"/>
              </a:rPr>
              <a:t>USAN </a:t>
            </a:r>
            <a:r>
              <a:rPr lang="es-ES" err="1" smtClean="0">
                <a:latin typeface="Calibri" pitchFamily="34" charset="0"/>
              </a:rPr>
              <a:t>Subsea</a:t>
            </a:r>
            <a:r>
              <a:rPr lang="es-ES" smtClean="0">
                <a:latin typeface="Calibri" pitchFamily="34" charset="0"/>
              </a:rPr>
              <a:t> </a:t>
            </a:r>
            <a:r>
              <a:rPr lang="es-ES" err="1" smtClean="0">
                <a:latin typeface="Calibri" pitchFamily="34" charset="0"/>
              </a:rPr>
              <a:t>Manifold</a:t>
            </a:r>
            <a:r>
              <a:rPr lang="es-ES" smtClean="0">
                <a:latin typeface="Calibri" pitchFamily="34" charset="0"/>
              </a:rPr>
              <a:t> (2008)</a:t>
            </a:r>
          </a:p>
          <a:p>
            <a:pPr lvl="2">
              <a:buNone/>
            </a:pPr>
            <a:r>
              <a:rPr lang="es-ES" smtClean="0">
                <a:latin typeface="Calibri" pitchFamily="34" charset="0"/>
              </a:rPr>
              <a:t>Nigeria - Cameron / Total</a:t>
            </a:r>
          </a:p>
          <a:p>
            <a:pPr lvl="2" algn="r">
              <a:buNone/>
            </a:pPr>
            <a:endParaRPr lang="en-GB" smtClean="0">
              <a:latin typeface="Calibri" pitchFamily="34" charset="0"/>
            </a:endParaRPr>
          </a:p>
          <a:p>
            <a:r>
              <a:rPr lang="en-GB" smtClean="0">
                <a:latin typeface="Calibri" pitchFamily="34" charset="0"/>
              </a:rPr>
              <a:t>OKLNG (2007)</a:t>
            </a:r>
          </a:p>
          <a:p>
            <a:pPr lvl="2">
              <a:buNone/>
            </a:pPr>
            <a:r>
              <a:rPr lang="en-GB" smtClean="0">
                <a:latin typeface="Calibri" pitchFamily="34" charset="0"/>
              </a:rPr>
              <a:t>Nigeria – BG/Chevron/Shell/NNPC</a:t>
            </a:r>
          </a:p>
          <a:p>
            <a:pPr lvl="2" algn="r"/>
            <a:endParaRPr lang="en-GB" smtClean="0">
              <a:latin typeface="Calibri" pitchFamily="34" charset="0"/>
            </a:endParaRPr>
          </a:p>
          <a:p>
            <a:r>
              <a:rPr lang="en-GB" err="1" smtClean="0">
                <a:latin typeface="Calibri" pitchFamily="34" charset="0"/>
              </a:rPr>
              <a:t>Bonga</a:t>
            </a:r>
            <a:r>
              <a:rPr lang="en-GB" smtClean="0">
                <a:latin typeface="Calibri" pitchFamily="34" charset="0"/>
              </a:rPr>
              <a:t> Subsea Field Dev. (2005)</a:t>
            </a:r>
          </a:p>
          <a:p>
            <a:pPr lvl="2">
              <a:buNone/>
            </a:pPr>
            <a:r>
              <a:rPr lang="en-GB" smtClean="0">
                <a:latin typeface="Calibri" pitchFamily="34" charset="0"/>
              </a:rPr>
              <a:t>Nigeria – Shell</a:t>
            </a:r>
          </a:p>
          <a:p>
            <a:pPr lvl="2" algn="r"/>
            <a:endParaRPr lang="en-GB" smtClean="0">
              <a:latin typeface="Calibri" pitchFamily="34" charset="0"/>
            </a:endParaRPr>
          </a:p>
          <a:p>
            <a:r>
              <a:rPr lang="en-GB" smtClean="0">
                <a:latin typeface="Calibri" pitchFamily="34" charset="0"/>
              </a:rPr>
              <a:t>LUL Connect Project (2004)</a:t>
            </a:r>
          </a:p>
          <a:p>
            <a:pPr lvl="2">
              <a:buNone/>
            </a:pPr>
            <a:r>
              <a:rPr lang="en-GB" smtClean="0">
                <a:latin typeface="Calibri" pitchFamily="34" charset="0"/>
              </a:rPr>
              <a:t>London Underground Ltd</a:t>
            </a:r>
          </a:p>
          <a:p>
            <a:pPr lvl="2" algn="r"/>
            <a:endParaRPr lang="en-GB" smtClean="0">
              <a:latin typeface="Calibri" pitchFamily="34" charset="0"/>
            </a:endParaRPr>
          </a:p>
          <a:p>
            <a:r>
              <a:rPr lang="en-GB" smtClean="0">
                <a:latin typeface="Calibri" pitchFamily="34" charset="0"/>
              </a:rPr>
              <a:t>West Libyan Gas Pipeline (2003)</a:t>
            </a:r>
          </a:p>
          <a:p>
            <a:pPr lvl="2">
              <a:buNone/>
            </a:pPr>
            <a:r>
              <a:rPr lang="en-GB" smtClean="0">
                <a:latin typeface="Calibri" pitchFamily="34" charset="0"/>
              </a:rPr>
              <a:t>Libyan Desert – </a:t>
            </a:r>
            <a:r>
              <a:rPr lang="en-GB" err="1" smtClean="0">
                <a:latin typeface="Calibri" pitchFamily="34" charset="0"/>
              </a:rPr>
              <a:t>Agip</a:t>
            </a:r>
            <a:r>
              <a:rPr lang="en-GB" smtClean="0">
                <a:latin typeface="Calibri" pitchFamily="34" charset="0"/>
              </a:rPr>
              <a:t> </a:t>
            </a:r>
            <a:r>
              <a:rPr lang="en-GB" smtClean="0">
                <a:latin typeface="Calibri" pitchFamily="34" charset="0"/>
              </a:rPr>
              <a:t>Gas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chemeClr val="tx1"/>
                </a:solidFill>
                <a:latin typeface="Calibri" pitchFamily="34" charset="0"/>
              </a:rPr>
              <a:t>Reference Projects – ‘success secret’</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5</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[BB</a:t>
            </a:r>
            <a:r>
              <a:rPr lang="en-GB" smtClean="0"/>
              <a:t>]</a:t>
            </a:r>
            <a:endParaRPr lang="en-US" smtClean="0"/>
          </a:p>
        </p:txBody>
      </p:sp>
      <p:sp>
        <p:nvSpPr>
          <p:cNvPr id="7" name="Content Placeholder 2"/>
          <p:cNvSpPr txBox="1">
            <a:spLocks/>
          </p:cNvSpPr>
          <p:nvPr/>
        </p:nvSpPr>
        <p:spPr>
          <a:xfrm>
            <a:off x="457200" y="1524000"/>
            <a:ext cx="4191000" cy="44958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1"/>
            </a:solidFill>
          </a:ln>
        </p:spPr>
        <p:txBody>
          <a:bodyPr vert="horz">
            <a:normAutofit/>
          </a:bodyPr>
          <a:lstStyle/>
          <a:p>
            <a:pPr marL="365760" indent="-256032">
              <a:spcAft>
                <a:spcPts val="1200"/>
              </a:spcAft>
              <a:buClr>
                <a:schemeClr val="accent1"/>
              </a:buClr>
              <a:buSzPct val="68000"/>
              <a:buFont typeface="Wingdings 3"/>
              <a:buChar char=""/>
            </a:pPr>
            <a:r>
              <a:rPr lang="es-ES" sz="2700" dirty="0" err="1" smtClean="0">
                <a:latin typeface="Calibri" pitchFamily="34" charset="0"/>
              </a:rPr>
              <a:t>None</a:t>
            </a:r>
            <a:r>
              <a:rPr lang="es-ES" sz="2700" dirty="0" smtClean="0">
                <a:latin typeface="Calibri" pitchFamily="34" charset="0"/>
              </a:rPr>
              <a:t> of </a:t>
            </a:r>
            <a:r>
              <a:rPr lang="en-GB" sz="2700" dirty="0" smtClean="0">
                <a:latin typeface="Calibri" pitchFamily="34" charset="0"/>
              </a:rPr>
              <a:t>these</a:t>
            </a:r>
            <a:r>
              <a:rPr lang="es-ES" sz="2700" dirty="0" smtClean="0">
                <a:latin typeface="Calibri" pitchFamily="34" charset="0"/>
              </a:rPr>
              <a:t> </a:t>
            </a:r>
            <a:r>
              <a:rPr lang="en-GB" sz="2700" dirty="0" smtClean="0">
                <a:latin typeface="Calibri" pitchFamily="34" charset="0"/>
              </a:rPr>
              <a:t>had</a:t>
            </a:r>
            <a:r>
              <a:rPr lang="es-ES" sz="2700" dirty="0" smtClean="0">
                <a:latin typeface="Calibri" pitchFamily="34" charset="0"/>
              </a:rPr>
              <a:t> </a:t>
            </a:r>
            <a:r>
              <a:rPr lang="es-ES" sz="2700" dirty="0" smtClean="0">
                <a:latin typeface="Calibri" pitchFamily="34" charset="0"/>
              </a:rPr>
              <a:t>regular formal ‘Project Reviews’.</a:t>
            </a:r>
          </a:p>
          <a:p>
            <a:pPr marL="365760" marR="0" lvl="0" indent="-256032" algn="l" defTabSz="914400" rtl="0" eaLnBrk="1" fontAlgn="auto" latinLnBrk="0" hangingPunct="1">
              <a:lnSpc>
                <a:spcPct val="100000"/>
              </a:lnSpc>
              <a:spcAft>
                <a:spcPts val="1200"/>
              </a:spcAft>
              <a:buClr>
                <a:schemeClr val="accent1"/>
              </a:buClr>
              <a:buSzPct val="68000"/>
              <a:buFont typeface="Wingdings 3"/>
              <a:buChar char=""/>
              <a:tabLst/>
              <a:defRPr/>
            </a:pPr>
            <a:r>
              <a:rPr lang="es-ES" sz="2700" dirty="0" err="1" smtClean="0">
                <a:latin typeface="Calibri" pitchFamily="34" charset="0"/>
              </a:rPr>
              <a:t>But</a:t>
            </a:r>
            <a:r>
              <a:rPr lang="es-ES" sz="2700" dirty="0" smtClean="0">
                <a:latin typeface="Calibri" pitchFamily="34" charset="0"/>
              </a:rPr>
              <a:t> </a:t>
            </a:r>
            <a:r>
              <a:rPr lang="es-ES" sz="2700" dirty="0" err="1" smtClean="0">
                <a:latin typeface="Calibri" pitchFamily="34" charset="0"/>
              </a:rPr>
              <a:t>what</a:t>
            </a:r>
            <a:r>
              <a:rPr lang="es-ES" sz="2700" dirty="0" smtClean="0">
                <a:latin typeface="Calibri" pitchFamily="34" charset="0"/>
              </a:rPr>
              <a:t> </a:t>
            </a:r>
            <a:r>
              <a:rPr lang="es-ES" sz="2700" dirty="0" err="1" smtClean="0">
                <a:latin typeface="Calibri" pitchFamily="34" charset="0"/>
              </a:rPr>
              <a:t>they</a:t>
            </a:r>
            <a:r>
              <a:rPr lang="es-ES" sz="2700" dirty="0" smtClean="0">
                <a:latin typeface="Calibri" pitchFamily="34" charset="0"/>
              </a:rPr>
              <a:t> </a:t>
            </a:r>
            <a:r>
              <a:rPr lang="es-ES" sz="2700" dirty="0" err="1" smtClean="0">
                <a:latin typeface="Calibri" pitchFamily="34" charset="0"/>
              </a:rPr>
              <a:t>did</a:t>
            </a:r>
            <a:r>
              <a:rPr lang="es-ES" sz="2700" dirty="0" smtClean="0">
                <a:latin typeface="Calibri" pitchFamily="34" charset="0"/>
              </a:rPr>
              <a:t> </a:t>
            </a:r>
            <a:r>
              <a:rPr lang="es-ES" sz="2700" dirty="0" err="1" smtClean="0">
                <a:latin typeface="Calibri" pitchFamily="34" charset="0"/>
              </a:rPr>
              <a:t>have</a:t>
            </a:r>
            <a:r>
              <a:rPr lang="es-ES" sz="2700" dirty="0" smtClean="0">
                <a:latin typeface="Calibri" pitchFamily="34" charset="0"/>
              </a:rPr>
              <a:t> …</a:t>
            </a:r>
          </a:p>
          <a:p>
            <a:pPr marL="365760" marR="0" lvl="0" indent="-256032" algn="l" defTabSz="914400" rtl="0" eaLnBrk="1" fontAlgn="auto" latinLnBrk="0" hangingPunct="1">
              <a:lnSpc>
                <a:spcPct val="100000"/>
              </a:lnSpc>
              <a:spcAft>
                <a:spcPts val="1200"/>
              </a:spcAft>
              <a:buClr>
                <a:schemeClr val="accent1"/>
              </a:buClr>
              <a:buSzPct val="68000"/>
              <a:buFont typeface="Wingdings 3"/>
              <a:buChar char=""/>
              <a:tabLst/>
              <a:defRPr/>
            </a:pPr>
            <a:r>
              <a:rPr lang="es-ES" sz="2700" dirty="0" err="1" smtClean="0">
                <a:latin typeface="Calibri" pitchFamily="34" charset="0"/>
              </a:rPr>
              <a:t>Was</a:t>
            </a:r>
            <a:r>
              <a:rPr lang="es-ES" sz="2700" dirty="0" smtClean="0">
                <a:latin typeface="Calibri" pitchFamily="34" charset="0"/>
              </a:rPr>
              <a:t> </a:t>
            </a:r>
            <a:r>
              <a:rPr lang="es-ES" sz="2700" dirty="0" err="1" smtClean="0">
                <a:latin typeface="Calibri" pitchFamily="34" charset="0"/>
              </a:rPr>
              <a:t>great</a:t>
            </a:r>
            <a:r>
              <a:rPr lang="es-ES" sz="2700" dirty="0" smtClean="0">
                <a:latin typeface="Calibri" pitchFamily="34" charset="0"/>
              </a:rPr>
              <a:t> ‘tracking’ and ‘</a:t>
            </a:r>
            <a:r>
              <a:rPr lang="es-ES" sz="2700" dirty="0" err="1" smtClean="0">
                <a:latin typeface="Calibri" pitchFamily="34" charset="0"/>
              </a:rPr>
              <a:t>communications</a:t>
            </a:r>
            <a:r>
              <a:rPr lang="es-ES" sz="2700" dirty="0" smtClean="0">
                <a:latin typeface="Calibri" pitchFamily="34" charset="0"/>
              </a:rPr>
              <a:t>’.</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s-ES" sz="2100" b="0" i="0" u="none" strike="noStrike" kern="1200" cap="none" spc="0" normalizeH="0" baseline="0" noProof="0" dirty="0" smtClean="0">
              <a:ln>
                <a:noFill/>
              </a:ln>
              <a:solidFill>
                <a:schemeClr val="tx1"/>
              </a:solidFill>
              <a:effectLst/>
              <a:uLnTx/>
              <a:uFillTx/>
              <a:latin typeface="Calibri" pitchFamily="34" charset="0"/>
              <a:ea typeface="+mn-ea"/>
              <a:cs typeface="+mn-cs"/>
            </a:endParaRPr>
          </a:p>
          <a:p>
            <a:pPr marL="859536" marR="0" lvl="2" indent="-228600" algn="r" defTabSz="914400" rtl="0" eaLnBrk="1" fontAlgn="auto" latinLnBrk="0" hangingPunct="1">
              <a:lnSpc>
                <a:spcPct val="100000"/>
              </a:lnSpc>
              <a:spcBef>
                <a:spcPts val="350"/>
              </a:spcBef>
              <a:spcAft>
                <a:spcPts val="0"/>
              </a:spcAft>
              <a:buClr>
                <a:schemeClr val="accent2"/>
              </a:buClr>
              <a:buSzPct val="100000"/>
              <a:buFont typeface="Wingdings 2"/>
              <a:buChar char=""/>
              <a:tabLst/>
              <a:defRPr/>
            </a:pPr>
            <a:endParaRPr kumimoji="0" lang="es-ES" sz="2100" b="0" i="0" u="none" strike="noStrike" kern="1200" cap="none" spc="0" normalizeH="0" baseline="0" noProof="0" dirty="0" smtClean="0">
              <a:ln>
                <a:noFill/>
              </a:ln>
              <a:solidFill>
                <a:schemeClr val="tx1"/>
              </a:solidFill>
              <a:effectLst/>
              <a:uLnTx/>
              <a:uFillTx/>
              <a:latin typeface="Calibri" pitchFamily="34" charset="0"/>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2"/>
          <p:cNvSpPr>
            <a:spLocks noGrp="1"/>
          </p:cNvSpPr>
          <p:nvPr>
            <p:ph idx="1"/>
          </p:nvPr>
        </p:nvSpPr>
        <p:spPr>
          <a:xfrm>
            <a:off x="4724400" y="1295400"/>
            <a:ext cx="4343400" cy="4953000"/>
          </a:xfrm>
        </p:spPr>
        <p:txBody>
          <a:bodyPr>
            <a:normAutofit fontScale="77500" lnSpcReduction="20000"/>
          </a:bodyPr>
          <a:lstStyle/>
          <a:p>
            <a:pPr lvl="2" algn="r"/>
            <a:endParaRPr lang="es-ES" smtClean="0">
              <a:latin typeface="Calibri" pitchFamily="34" charset="0"/>
            </a:endParaRPr>
          </a:p>
          <a:p>
            <a:r>
              <a:rPr lang="en-GB" err="1" smtClean="0">
                <a:latin typeface="Calibri" pitchFamily="34" charset="0"/>
              </a:rPr>
              <a:t>Optara</a:t>
            </a:r>
            <a:r>
              <a:rPr lang="en-GB" smtClean="0">
                <a:latin typeface="Calibri" pitchFamily="34" charset="0"/>
              </a:rPr>
              <a:t> Refinery Upgrade </a:t>
            </a:r>
            <a:r>
              <a:rPr lang="en-GB" smtClean="0">
                <a:latin typeface="Calibri" pitchFamily="34" charset="0"/>
              </a:rPr>
              <a:t>(</a:t>
            </a:r>
            <a:r>
              <a:rPr lang="en-GB" smtClean="0">
                <a:latin typeface="Calibri" pitchFamily="34" charset="0"/>
              </a:rPr>
              <a:t>2015) </a:t>
            </a:r>
            <a:endParaRPr lang="en-GB" smtClean="0">
              <a:latin typeface="Calibri" pitchFamily="34" charset="0"/>
            </a:endParaRPr>
          </a:p>
          <a:p>
            <a:pPr lvl="2">
              <a:buNone/>
            </a:pPr>
            <a:r>
              <a:rPr lang="en-GB" smtClean="0">
                <a:latin typeface="Calibri" pitchFamily="34" charset="0"/>
              </a:rPr>
              <a:t>Belgium</a:t>
            </a:r>
            <a:r>
              <a:rPr lang="en-GB" smtClean="0">
                <a:latin typeface="Calibri" pitchFamily="34" charset="0"/>
              </a:rPr>
              <a:t> </a:t>
            </a:r>
            <a:r>
              <a:rPr lang="en-GB" smtClean="0">
                <a:latin typeface="Calibri" pitchFamily="34" charset="0"/>
              </a:rPr>
              <a:t>– </a:t>
            </a:r>
            <a:r>
              <a:rPr lang="en-GB" smtClean="0">
                <a:latin typeface="Calibri" pitchFamily="34" charset="0"/>
              </a:rPr>
              <a:t>Total</a:t>
            </a:r>
          </a:p>
          <a:p>
            <a:pPr lvl="2">
              <a:buNone/>
            </a:pPr>
            <a:endParaRPr lang="en-GB" smtClean="0">
              <a:latin typeface="Calibri" pitchFamily="34" charset="0"/>
            </a:endParaRPr>
          </a:p>
          <a:p>
            <a:r>
              <a:rPr lang="es-ES" smtClean="0">
                <a:latin typeface="Calibri" pitchFamily="34" charset="0"/>
              </a:rPr>
              <a:t>USAN </a:t>
            </a:r>
            <a:r>
              <a:rPr lang="es-ES" err="1" smtClean="0">
                <a:latin typeface="Calibri" pitchFamily="34" charset="0"/>
              </a:rPr>
              <a:t>Subsea</a:t>
            </a:r>
            <a:r>
              <a:rPr lang="es-ES" smtClean="0">
                <a:latin typeface="Calibri" pitchFamily="34" charset="0"/>
              </a:rPr>
              <a:t> </a:t>
            </a:r>
            <a:r>
              <a:rPr lang="en-GB" smtClean="0">
                <a:latin typeface="Calibri" pitchFamily="34" charset="0"/>
              </a:rPr>
              <a:t>Manifold</a:t>
            </a:r>
            <a:r>
              <a:rPr lang="es-ES" smtClean="0">
                <a:latin typeface="Calibri" pitchFamily="34" charset="0"/>
              </a:rPr>
              <a:t> </a:t>
            </a:r>
            <a:r>
              <a:rPr lang="es-ES" smtClean="0">
                <a:latin typeface="Calibri" pitchFamily="34" charset="0"/>
              </a:rPr>
              <a:t>(2008)</a:t>
            </a:r>
          </a:p>
          <a:p>
            <a:pPr lvl="2">
              <a:buNone/>
            </a:pPr>
            <a:r>
              <a:rPr lang="es-ES" smtClean="0">
                <a:latin typeface="Calibri" pitchFamily="34" charset="0"/>
              </a:rPr>
              <a:t>Nigeria - Cameron / Total</a:t>
            </a:r>
          </a:p>
          <a:p>
            <a:pPr lvl="2" algn="r">
              <a:buNone/>
            </a:pPr>
            <a:endParaRPr lang="en-GB" smtClean="0">
              <a:latin typeface="Calibri" pitchFamily="34" charset="0"/>
            </a:endParaRPr>
          </a:p>
          <a:p>
            <a:r>
              <a:rPr lang="en-GB" smtClean="0">
                <a:latin typeface="Calibri" pitchFamily="34" charset="0"/>
              </a:rPr>
              <a:t>OKLNG (2007)</a:t>
            </a:r>
          </a:p>
          <a:p>
            <a:pPr lvl="2">
              <a:buNone/>
            </a:pPr>
            <a:r>
              <a:rPr lang="en-GB" smtClean="0">
                <a:latin typeface="Calibri" pitchFamily="34" charset="0"/>
              </a:rPr>
              <a:t>Nigeria – BG/Chevron/Shell/NNPC</a:t>
            </a:r>
          </a:p>
          <a:p>
            <a:pPr lvl="2" algn="r"/>
            <a:endParaRPr lang="en-GB" smtClean="0">
              <a:latin typeface="Calibri" pitchFamily="34" charset="0"/>
            </a:endParaRPr>
          </a:p>
          <a:p>
            <a:r>
              <a:rPr lang="en-GB" err="1" smtClean="0">
                <a:latin typeface="Calibri" pitchFamily="34" charset="0"/>
              </a:rPr>
              <a:t>Bonga</a:t>
            </a:r>
            <a:r>
              <a:rPr lang="en-GB" smtClean="0">
                <a:latin typeface="Calibri" pitchFamily="34" charset="0"/>
              </a:rPr>
              <a:t> Subsea Field Dev. (2005)</a:t>
            </a:r>
          </a:p>
          <a:p>
            <a:pPr lvl="2">
              <a:buNone/>
            </a:pPr>
            <a:r>
              <a:rPr lang="en-GB" smtClean="0">
                <a:latin typeface="Calibri" pitchFamily="34" charset="0"/>
              </a:rPr>
              <a:t>Nigeria – Shell</a:t>
            </a:r>
          </a:p>
          <a:p>
            <a:pPr lvl="2" algn="r"/>
            <a:endParaRPr lang="en-GB" smtClean="0">
              <a:latin typeface="Calibri" pitchFamily="34" charset="0"/>
            </a:endParaRPr>
          </a:p>
          <a:p>
            <a:r>
              <a:rPr lang="en-GB" smtClean="0">
                <a:latin typeface="Calibri" pitchFamily="34" charset="0"/>
              </a:rPr>
              <a:t>LUL Connect Project (2004)</a:t>
            </a:r>
          </a:p>
          <a:p>
            <a:pPr lvl="2">
              <a:buNone/>
            </a:pPr>
            <a:r>
              <a:rPr lang="en-GB" smtClean="0">
                <a:latin typeface="Calibri" pitchFamily="34" charset="0"/>
              </a:rPr>
              <a:t>London Underground Ltd</a:t>
            </a:r>
          </a:p>
          <a:p>
            <a:pPr lvl="2" algn="r"/>
            <a:endParaRPr lang="en-GB" smtClean="0">
              <a:latin typeface="Calibri" pitchFamily="34" charset="0"/>
            </a:endParaRPr>
          </a:p>
          <a:p>
            <a:r>
              <a:rPr lang="en-GB" smtClean="0">
                <a:latin typeface="Calibri" pitchFamily="34" charset="0"/>
              </a:rPr>
              <a:t>West Libyan Gas Pipeline (2003)</a:t>
            </a:r>
          </a:p>
          <a:p>
            <a:pPr lvl="2">
              <a:buNone/>
            </a:pPr>
            <a:r>
              <a:rPr lang="en-GB" smtClean="0">
                <a:latin typeface="Calibri" pitchFamily="34" charset="0"/>
              </a:rPr>
              <a:t>Libyan Desert – </a:t>
            </a:r>
            <a:r>
              <a:rPr lang="en-GB" err="1" smtClean="0">
                <a:latin typeface="Calibri" pitchFamily="34" charset="0"/>
              </a:rPr>
              <a:t>Agip</a:t>
            </a:r>
            <a:r>
              <a:rPr lang="en-GB" smtClean="0">
                <a:latin typeface="Calibri" pitchFamily="34" charset="0"/>
              </a:rPr>
              <a:t> </a:t>
            </a:r>
            <a:r>
              <a:rPr lang="en-GB" smtClean="0">
                <a:latin typeface="Calibri" pitchFamily="34" charset="0"/>
              </a:rPr>
              <a:t>Gas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1"/>
            <a:ext cx="7391400" cy="4724399"/>
          </a:xfrm>
        </p:spPr>
        <p:txBody>
          <a:bodyPr>
            <a:normAutofit fontScale="92500" lnSpcReduction="10000"/>
          </a:bodyPr>
          <a:lstStyle/>
          <a:p>
            <a:r>
              <a:rPr lang="en-GB" err="1" smtClean="0">
                <a:latin typeface="Calibri" pitchFamily="34" charset="0"/>
              </a:rPr>
              <a:t>Bonga</a:t>
            </a:r>
            <a:r>
              <a:rPr lang="en-GB" smtClean="0">
                <a:latin typeface="Calibri" pitchFamily="34" charset="0"/>
              </a:rPr>
              <a:t> Subsea Field Dev. (2005)</a:t>
            </a:r>
          </a:p>
          <a:p>
            <a:pPr lvl="2">
              <a:buNone/>
            </a:pPr>
            <a:r>
              <a:rPr lang="en-GB" smtClean="0">
                <a:latin typeface="Calibri" pitchFamily="34" charset="0"/>
              </a:rPr>
              <a:t>Nigeria – Shell</a:t>
            </a:r>
          </a:p>
          <a:p>
            <a:pPr lvl="2" algn="r"/>
            <a:endParaRPr lang="en-GB" smtClean="0">
              <a:latin typeface="Calibri" pitchFamily="34" charset="0"/>
            </a:endParaRPr>
          </a:p>
          <a:p>
            <a:pPr lvl="2">
              <a:buNone/>
            </a:pPr>
            <a:r>
              <a:rPr lang="en-GB" smtClean="0">
                <a:latin typeface="Calibri" pitchFamily="34" charset="0"/>
              </a:rPr>
              <a:t>	“This was the first time I had seen this approach for management of project issues. My project had a list of more than 450 issues when it was handed to me, well over 50 of them mission critical. David’s system provided a means of tracking and accountability, making it possible to resolve all of the major issues in a structured way during a 4 month intensive period leading up to successful achievement of first oil.“</a:t>
            </a:r>
          </a:p>
          <a:p>
            <a:pPr lvl="2"/>
            <a:endParaRPr lang="en-GB" smtClean="0">
              <a:latin typeface="Calibri" pitchFamily="34" charset="0"/>
            </a:endParaRPr>
          </a:p>
          <a:p>
            <a:pPr lvl="5"/>
            <a:r>
              <a:rPr lang="en-GB" smtClean="0">
                <a:latin typeface="Calibri" pitchFamily="34" charset="0"/>
              </a:rPr>
              <a:t>David Webster, Project Manager for First Oil, Shell </a:t>
            </a:r>
            <a:r>
              <a:rPr lang="en-GB" err="1" smtClean="0">
                <a:latin typeface="Calibri" pitchFamily="34" charset="0"/>
              </a:rPr>
              <a:t>Bonga</a:t>
            </a:r>
            <a:r>
              <a:rPr lang="en-GB" smtClean="0">
                <a:latin typeface="Calibri" pitchFamily="34" charset="0"/>
              </a:rPr>
              <a:t> Subsea Field Development.</a:t>
            </a:r>
          </a:p>
          <a:p>
            <a:pPr lvl="5"/>
            <a:endParaRPr lang="en-GB" smtClean="0">
              <a:latin typeface="Calibri" pitchFamily="34" charset="0"/>
            </a:endParaRPr>
          </a:p>
          <a:p>
            <a:r>
              <a:rPr lang="en-GB" smtClean="0">
                <a:latin typeface="Calibri" pitchFamily="34" charset="0"/>
              </a:rPr>
              <a:t>Project Review - involves understanding the Issues </a:t>
            </a:r>
          </a:p>
          <a:p>
            <a:pPr lvl="5"/>
            <a:endParaRPr lang="en-GB" smtClean="0">
              <a:latin typeface="Calibri" pitchFamily="34" charset="0"/>
            </a:endParaRPr>
          </a:p>
        </p:txBody>
      </p:sp>
      <p:sp>
        <p:nvSpPr>
          <p:cNvPr id="2" name="Title 1"/>
          <p:cNvSpPr>
            <a:spLocks noGrp="1"/>
          </p:cNvSpPr>
          <p:nvPr>
            <p:ph type="title"/>
          </p:nvPr>
        </p:nvSpPr>
        <p:spPr/>
        <p:txBody>
          <a:bodyPr/>
          <a:lstStyle/>
          <a:p>
            <a:r>
              <a:rPr lang="en-US" smtClean="0">
                <a:solidFill>
                  <a:schemeClr val="tx1"/>
                </a:solidFill>
                <a:latin typeface="Calibri" pitchFamily="34" charset="0"/>
              </a:rPr>
              <a:t>Reference Projects - Feedback</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6</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[BC</a:t>
            </a:r>
            <a:r>
              <a:rPr lang="en-GB" smtClean="0"/>
              <a:t>]</a:t>
            </a: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7391400" cy="4572000"/>
          </a:xfrm>
        </p:spPr>
        <p:txBody>
          <a:bodyPr>
            <a:normAutofit fontScale="92500" lnSpcReduction="10000"/>
          </a:bodyPr>
          <a:lstStyle/>
          <a:p>
            <a:r>
              <a:rPr lang="en-GB" smtClean="0">
                <a:latin typeface="Calibri" pitchFamily="34" charset="0"/>
                <a:ea typeface="Tahoma" pitchFamily="34" charset="0"/>
                <a:cs typeface="Tahoma" pitchFamily="34" charset="0"/>
              </a:rPr>
              <a:t>LUL Connect Project (2004)</a:t>
            </a:r>
          </a:p>
          <a:p>
            <a:pPr lvl="2">
              <a:buNone/>
            </a:pPr>
            <a:r>
              <a:rPr lang="en-GB" smtClean="0">
                <a:latin typeface="Calibri" pitchFamily="34" charset="0"/>
                <a:ea typeface="Tahoma" pitchFamily="34" charset="0"/>
                <a:cs typeface="Tahoma" pitchFamily="34" charset="0"/>
              </a:rPr>
              <a:t>UK – LUL</a:t>
            </a:r>
          </a:p>
          <a:p>
            <a:pPr lvl="2" algn="r"/>
            <a:endParaRPr lang="en-GB" smtClean="0">
              <a:latin typeface="Calibri" pitchFamily="34" charset="0"/>
              <a:ea typeface="Tahoma" pitchFamily="34" charset="0"/>
              <a:cs typeface="Tahoma" pitchFamily="34" charset="0"/>
            </a:endParaRPr>
          </a:p>
          <a:p>
            <a:pPr lvl="2">
              <a:buNone/>
            </a:pPr>
            <a:r>
              <a:rPr lang="en-GB" smtClean="0">
                <a:latin typeface="Calibri" pitchFamily="34" charset="0"/>
                <a:ea typeface="Tahoma" pitchFamily="34" charset="0"/>
                <a:cs typeface="Tahoma" pitchFamily="34" charset="0"/>
              </a:rPr>
              <a:t>	“There are over 600 locations required as part of the Telecommunications Network Integration Project. The techniques used on the power upgrade portion of this project to compare and contrast conflicting information sources were very impressive. I found this kind of analysis invaluable in keeping all of the sources correct in the face of continually evolving objectives.“</a:t>
            </a:r>
          </a:p>
          <a:p>
            <a:pPr lvl="2"/>
            <a:endParaRPr lang="en-GB" smtClean="0">
              <a:latin typeface="Calibri" pitchFamily="34" charset="0"/>
              <a:ea typeface="Tahoma" pitchFamily="34" charset="0"/>
              <a:cs typeface="Tahoma" pitchFamily="34" charset="0"/>
            </a:endParaRPr>
          </a:p>
          <a:p>
            <a:pPr lvl="5"/>
            <a:r>
              <a:rPr lang="en-GB" smtClean="0">
                <a:latin typeface="Calibri" pitchFamily="34" charset="0"/>
                <a:ea typeface="Tahoma" pitchFamily="34" charset="0"/>
                <a:cs typeface="Tahoma" pitchFamily="34" charset="0"/>
              </a:rPr>
              <a:t>Andrew Smart, Project Commissioning Manager, London Underground Ltd.</a:t>
            </a:r>
          </a:p>
          <a:p>
            <a:pPr lvl="5"/>
            <a:endParaRPr lang="en-GB" smtClean="0">
              <a:latin typeface="Calibri" pitchFamily="34" charset="0"/>
              <a:ea typeface="Tahoma" pitchFamily="34" charset="0"/>
              <a:cs typeface="Tahoma" pitchFamily="34" charset="0"/>
            </a:endParaRPr>
          </a:p>
          <a:p>
            <a:r>
              <a:rPr lang="en-GB" smtClean="0">
                <a:latin typeface="Calibri" pitchFamily="34" charset="0"/>
              </a:rPr>
              <a:t>Project Review - deals with conflicting data sources.</a:t>
            </a:r>
          </a:p>
        </p:txBody>
      </p:sp>
      <p:sp>
        <p:nvSpPr>
          <p:cNvPr id="2" name="Title 1"/>
          <p:cNvSpPr>
            <a:spLocks noGrp="1"/>
          </p:cNvSpPr>
          <p:nvPr>
            <p:ph type="title"/>
          </p:nvPr>
        </p:nvSpPr>
        <p:spPr/>
        <p:txBody>
          <a:bodyPr/>
          <a:lstStyle/>
          <a:p>
            <a:r>
              <a:rPr lang="en-US" smtClean="0">
                <a:solidFill>
                  <a:schemeClr val="tx1"/>
                </a:solidFill>
                <a:latin typeface="Calibri" pitchFamily="34" charset="0"/>
              </a:rPr>
              <a:t>Reference Projects - Feedback</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7</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[BD</a:t>
            </a:r>
            <a:r>
              <a:rPr lang="en-GB" smtClean="0"/>
              <a:t>]</a:t>
            </a: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1"/>
            <a:ext cx="7391400" cy="4571999"/>
          </a:xfrm>
        </p:spPr>
        <p:txBody>
          <a:bodyPr>
            <a:normAutofit fontScale="92500"/>
          </a:bodyPr>
          <a:lstStyle/>
          <a:p>
            <a:r>
              <a:rPr lang="en-GB" err="1" smtClean="0">
                <a:latin typeface="Calibri" pitchFamily="34" charset="0"/>
              </a:rPr>
              <a:t>Optara</a:t>
            </a:r>
            <a:r>
              <a:rPr lang="en-GB" smtClean="0">
                <a:latin typeface="Calibri" pitchFamily="34" charset="0"/>
              </a:rPr>
              <a:t> Refinery Upgrade (2016)</a:t>
            </a:r>
          </a:p>
          <a:p>
            <a:pPr lvl="2">
              <a:buNone/>
            </a:pPr>
            <a:r>
              <a:rPr lang="en-GB" smtClean="0">
                <a:latin typeface="Calibri" pitchFamily="34" charset="0"/>
              </a:rPr>
              <a:t>Antwerp, Belgium – Total</a:t>
            </a:r>
          </a:p>
          <a:p>
            <a:pPr lvl="2" algn="r"/>
            <a:endParaRPr lang="en-GB" smtClean="0">
              <a:latin typeface="Calibri" pitchFamily="34" charset="0"/>
            </a:endParaRPr>
          </a:p>
          <a:p>
            <a:pPr lvl="2">
              <a:buNone/>
            </a:pPr>
            <a:r>
              <a:rPr lang="en-GB" smtClean="0">
                <a:latin typeface="Calibri" pitchFamily="34" charset="0"/>
              </a:rPr>
              <a:t>	“Never before have we seen such clarity on Project Concerns. The communications process running in the background, ensured the continual availability of quality information  not just for the Risk Management team but also for the Planners.“</a:t>
            </a:r>
          </a:p>
          <a:p>
            <a:pPr lvl="2"/>
            <a:endParaRPr lang="en-GB" smtClean="0">
              <a:latin typeface="Calibri" pitchFamily="34" charset="0"/>
            </a:endParaRPr>
          </a:p>
          <a:p>
            <a:pPr lvl="5"/>
            <a:r>
              <a:rPr lang="en-GB" smtClean="0">
                <a:latin typeface="Calibri" pitchFamily="34" charset="0"/>
              </a:rPr>
              <a:t>Andrew </a:t>
            </a:r>
            <a:r>
              <a:rPr lang="en-GB" err="1" smtClean="0">
                <a:latin typeface="Calibri" pitchFamily="34" charset="0"/>
              </a:rPr>
              <a:t>Donlan</a:t>
            </a:r>
            <a:r>
              <a:rPr lang="en-GB" smtClean="0">
                <a:latin typeface="Calibri" pitchFamily="34" charset="0"/>
              </a:rPr>
              <a:t>, Planning Manager, Total</a:t>
            </a:r>
          </a:p>
          <a:p>
            <a:pPr lvl="5"/>
            <a:endParaRPr lang="en-GB" smtClean="0">
              <a:latin typeface="Calibri" pitchFamily="34" charset="0"/>
            </a:endParaRPr>
          </a:p>
          <a:p>
            <a:pPr lvl="5"/>
            <a:endParaRPr lang="en-GB" smtClean="0">
              <a:latin typeface="Calibri" pitchFamily="34" charset="0"/>
            </a:endParaRPr>
          </a:p>
          <a:p>
            <a:pPr lvl="5"/>
            <a:endParaRPr lang="en-GB" smtClean="0">
              <a:latin typeface="Calibri" pitchFamily="34" charset="0"/>
            </a:endParaRPr>
          </a:p>
          <a:p>
            <a:r>
              <a:rPr lang="en-GB" smtClean="0">
                <a:latin typeface="Calibri" pitchFamily="34" charset="0"/>
              </a:rPr>
              <a:t>Project Review - needs ‘clarity on Project Concerns’</a:t>
            </a:r>
          </a:p>
        </p:txBody>
      </p:sp>
      <p:sp>
        <p:nvSpPr>
          <p:cNvPr id="2" name="Title 1"/>
          <p:cNvSpPr>
            <a:spLocks noGrp="1"/>
          </p:cNvSpPr>
          <p:nvPr>
            <p:ph type="title"/>
          </p:nvPr>
        </p:nvSpPr>
        <p:spPr/>
        <p:txBody>
          <a:bodyPr/>
          <a:lstStyle/>
          <a:p>
            <a:r>
              <a:rPr lang="en-US" smtClean="0">
                <a:solidFill>
                  <a:schemeClr val="tx1"/>
                </a:solidFill>
                <a:latin typeface="Calibri" pitchFamily="34" charset="0"/>
              </a:rPr>
              <a:t>Reference Projects - Feedback</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8</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[BE</a:t>
            </a:r>
            <a:r>
              <a:rPr lang="en-GB"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4162"/>
            <a:ext cx="8001000" cy="4525963"/>
          </a:xfrm>
        </p:spPr>
        <p:txBody>
          <a:bodyPr>
            <a:normAutofit/>
          </a:bodyPr>
          <a:lstStyle/>
          <a:p>
            <a:r>
              <a:rPr lang="en-GB" sz="3200" smtClean="0">
                <a:latin typeface="Calibri" pitchFamily="34" charset="0"/>
              </a:rPr>
              <a:t>There are some commonly held beliefs about the Independent Project Review that have their basis in history. </a:t>
            </a:r>
            <a:endParaRPr lang="en-GB" sz="2800" smtClean="0">
              <a:latin typeface="Calibri" pitchFamily="34" charset="0"/>
            </a:endParaRPr>
          </a:p>
          <a:p>
            <a:pPr lvl="1"/>
            <a:endParaRPr lang="en-GB" sz="2400" smtClean="0">
              <a:latin typeface="Calibri" pitchFamily="34" charset="0"/>
            </a:endParaRPr>
          </a:p>
          <a:p>
            <a:pPr marL="1371600" lvl="3" indent="-457200">
              <a:buFont typeface="+mj-lt"/>
              <a:buAutoNum type="arabicPeriod"/>
            </a:pPr>
            <a:r>
              <a:rPr lang="en-GB" sz="2000" smtClean="0">
                <a:latin typeface="Calibri" pitchFamily="34" charset="0"/>
              </a:rPr>
              <a:t>An Austere and Serious Review Team(myth)</a:t>
            </a:r>
          </a:p>
          <a:p>
            <a:pPr marL="2400300" lvl="8" indent="-342900">
              <a:buFont typeface="+mj-lt"/>
              <a:buAutoNum type="arabicPeriod"/>
            </a:pPr>
            <a:endParaRPr lang="en-GB" smtClean="0">
              <a:latin typeface="Calibri" pitchFamily="34" charset="0"/>
            </a:endParaRPr>
          </a:p>
          <a:p>
            <a:pPr marL="1371600" lvl="3" indent="-457200">
              <a:buFont typeface="+mj-lt"/>
              <a:buAutoNum type="arabicPeriod"/>
            </a:pPr>
            <a:r>
              <a:rPr lang="en-GB" sz="2000" smtClean="0">
                <a:latin typeface="Calibri" pitchFamily="34" charset="0"/>
              </a:rPr>
              <a:t>Everything Stops for the IPR(myth)</a:t>
            </a:r>
          </a:p>
          <a:p>
            <a:pPr marL="2400300" lvl="8" indent="-342900">
              <a:buFont typeface="+mj-lt"/>
              <a:buAutoNum type="arabicPeriod"/>
            </a:pPr>
            <a:endParaRPr lang="en-GB" smtClean="0">
              <a:latin typeface="Calibri" pitchFamily="34" charset="0"/>
            </a:endParaRPr>
          </a:p>
          <a:p>
            <a:pPr marL="1371600" lvl="3" indent="-457200">
              <a:buFont typeface="+mj-lt"/>
              <a:buAutoNum type="arabicPeriod"/>
            </a:pPr>
            <a:r>
              <a:rPr lang="en-GB" sz="2000" smtClean="0">
                <a:latin typeface="Calibri" pitchFamily="34" charset="0"/>
              </a:rPr>
              <a:t>Spare the Rod and Spoil the Project(myth)</a:t>
            </a:r>
          </a:p>
          <a:p>
            <a:pPr lvl="2"/>
            <a:endParaRPr lang="en-GB" smtClean="0">
              <a:latin typeface="Calibri" pitchFamily="34" charset="0"/>
            </a:endParaRPr>
          </a:p>
          <a:p>
            <a:r>
              <a:rPr lang="en-GB" smtClean="0">
                <a:latin typeface="Calibri" pitchFamily="34" charset="0"/>
              </a:rPr>
              <a:t>But have no place in a correctly conducted review.</a:t>
            </a:r>
          </a:p>
          <a:p>
            <a:pPr lvl="5"/>
            <a:endParaRPr lang="en-GB" smtClean="0">
              <a:latin typeface="Calibri" pitchFamily="34" charset="0"/>
            </a:endParaRPr>
          </a:p>
          <a:p>
            <a:endParaRPr lang="en-GB" sz="2800" smtClean="0">
              <a:latin typeface="Calibri" pitchFamily="34" charset="0"/>
            </a:endParaRPr>
          </a:p>
        </p:txBody>
      </p:sp>
      <p:sp>
        <p:nvSpPr>
          <p:cNvPr id="2" name="Title 1"/>
          <p:cNvSpPr>
            <a:spLocks noGrp="1"/>
          </p:cNvSpPr>
          <p:nvPr>
            <p:ph type="title"/>
          </p:nvPr>
        </p:nvSpPr>
        <p:spPr/>
        <p:txBody>
          <a:bodyPr/>
          <a:lstStyle/>
          <a:p>
            <a:r>
              <a:rPr lang="en-US" smtClean="0">
                <a:solidFill>
                  <a:schemeClr val="tx1"/>
                </a:solidFill>
                <a:latin typeface="Calibri" pitchFamily="34" charset="0"/>
              </a:rPr>
              <a:t>Some Myths Busted</a:t>
            </a:r>
            <a:endParaRPr lang="en-US">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26F727A7-2461-45EE-B139-492FC87A4B43}" type="slidenum">
              <a:rPr lang="en-US" smtClean="0"/>
              <a:pPr/>
              <a:t>9</a:t>
            </a:fld>
            <a:endParaRPr lang="en-US"/>
          </a:p>
        </p:txBody>
      </p:sp>
      <p:sp>
        <p:nvSpPr>
          <p:cNvPr id="6" name="Footer Placeholder 5"/>
          <p:cNvSpPr>
            <a:spLocks noGrp="1"/>
          </p:cNvSpPr>
          <p:nvPr>
            <p:ph type="ftr" sz="quarter" idx="11"/>
          </p:nvPr>
        </p:nvSpPr>
        <p:spPr>
          <a:xfrm>
            <a:off x="76200" y="6492875"/>
            <a:ext cx="2286000" cy="365125"/>
          </a:xfrm>
        </p:spPr>
        <p:txBody>
          <a:bodyPr/>
          <a:lstStyle/>
          <a:p>
            <a:pPr algn="l"/>
            <a:r>
              <a:rPr lang="en-GB" smtClean="0"/>
              <a:t>Independent Project Review [C</a:t>
            </a:r>
            <a:r>
              <a:rPr lang="en-GB" smtClean="0"/>
              <a:t>]</a:t>
            </a:r>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10717</TotalTime>
  <Words>2339</Words>
  <Application>Microsoft Office PowerPoint</Application>
  <PresentationFormat>On-screen Show (4:3)</PresentationFormat>
  <Paragraphs>364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Concourse</vt:lpstr>
      <vt:lpstr>Independent Project Review</vt:lpstr>
      <vt:lpstr>Proposing a Methodology  … for Independent Project Review (IPR)</vt:lpstr>
      <vt:lpstr>Reference Projects</vt:lpstr>
      <vt:lpstr>Reference Projects – ‘eventual finish’</vt:lpstr>
      <vt:lpstr>Reference Projects – ‘success secret’</vt:lpstr>
      <vt:lpstr>Reference Projects - Feedback</vt:lpstr>
      <vt:lpstr>Reference Projects - Feedback</vt:lpstr>
      <vt:lpstr>Reference Projects - Feedback</vt:lpstr>
      <vt:lpstr>Some Myths Busted</vt:lpstr>
      <vt:lpstr>Myth 1 – Superiority Gradient </vt:lpstr>
      <vt:lpstr>Myth 2 – The Intrusive Review </vt:lpstr>
      <vt:lpstr>Myth 3 – Punitive Judgement</vt:lpstr>
      <vt:lpstr>How it’s done – The PHC way.</vt:lpstr>
      <vt:lpstr>How it’s done – Document Pre-read</vt:lpstr>
      <vt:lpstr>How it’s done – Site Visit and Interviews</vt:lpstr>
      <vt:lpstr>How it’s done – Management Workshops</vt:lpstr>
      <vt:lpstr>How it’s done – The Final Report</vt:lpstr>
      <vt:lpstr>Key Focus Areas</vt:lpstr>
      <vt:lpstr>Key Focus Areas (1 of 7)</vt:lpstr>
      <vt:lpstr>Key Focus Areas (2 of 7)</vt:lpstr>
      <vt:lpstr>Key Focus Areas (3 of 7)</vt:lpstr>
      <vt:lpstr>Key Focus Areas (4 of 7)</vt:lpstr>
      <vt:lpstr>Key Focus Areas (5 of 7)</vt:lpstr>
      <vt:lpstr>Key Focus Areas (6 of 7)</vt:lpstr>
      <vt:lpstr>Key Focus Areas (7 of 7)</vt:lpstr>
      <vt:lpstr>The Golden Rules.</vt:lpstr>
      <vt:lpstr>Rule 1 – Recognise Achievement</vt:lpstr>
      <vt:lpstr>Rule 2 – Listen and Learn, then Talk</vt:lpstr>
      <vt:lpstr>Rule 3 – Hear Gripes and Complaints</vt:lpstr>
      <vt:lpstr>Rule 4 – Build the Team</vt:lpstr>
      <vt:lpstr>Rule 5 – Find Consensus</vt:lpstr>
      <vt:lpstr>Rule 6 – Never say, “I told you so”</vt:lpstr>
      <vt:lpstr>Timeline Walk Through.</vt:lpstr>
      <vt:lpstr>For Your Project – What next?</vt:lpstr>
    </vt:vector>
  </TitlesOfParts>
  <Company>Chevron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Winter</dc:creator>
  <cp:lastModifiedBy>davidwinterg8</cp:lastModifiedBy>
  <cp:revision>153</cp:revision>
  <dcterms:created xsi:type="dcterms:W3CDTF">2013-07-28T07:24:25Z</dcterms:created>
  <dcterms:modified xsi:type="dcterms:W3CDTF">2017-03-29T05:18:46Z</dcterms:modified>
</cp:coreProperties>
</file>